
<file path=[Content_Types].xml><?xml version="1.0" encoding="utf-8"?>
<Types xmlns="http://schemas.openxmlformats.org/package/2006/content-types">
  <Default Extension="xml" ContentType="application/xml"/>
  <Default Extension="wmf" ContentType="image/x-wmf"/>
  <Default Extension="jpeg" ContentType="image/jpeg"/>
  <Default Extension="jpg" ContentType="image/jpeg"/>
  <Default Extension="emf" ContentType="image/x-emf"/>
  <Default Extension="xlsx" ContentType="application/vnd.openxmlformats-officedocument.spreadsheetml.sheet"/>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6873875" cy="91281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42618" algn="ctr" rtl="0" fontAlgn="base">
      <a:spcBef>
        <a:spcPct val="0"/>
      </a:spcBef>
      <a:spcAft>
        <a:spcPct val="0"/>
      </a:spcAft>
      <a:defRPr sz="8600" kern="1200">
        <a:solidFill>
          <a:schemeClr val="tx1"/>
        </a:solidFill>
        <a:latin typeface="Arial" charset="0"/>
        <a:ea typeface="+mn-ea"/>
        <a:cs typeface="+mn-cs"/>
      </a:defRPr>
    </a:lvl2pPr>
    <a:lvl3pPr marL="885235" algn="ctr" rtl="0" fontAlgn="base">
      <a:spcBef>
        <a:spcPct val="0"/>
      </a:spcBef>
      <a:spcAft>
        <a:spcPct val="0"/>
      </a:spcAft>
      <a:defRPr sz="8600" kern="1200">
        <a:solidFill>
          <a:schemeClr val="tx1"/>
        </a:solidFill>
        <a:latin typeface="Arial" charset="0"/>
        <a:ea typeface="+mn-ea"/>
        <a:cs typeface="+mn-cs"/>
      </a:defRPr>
    </a:lvl3pPr>
    <a:lvl4pPr marL="1327858" algn="ctr" rtl="0" fontAlgn="base">
      <a:spcBef>
        <a:spcPct val="0"/>
      </a:spcBef>
      <a:spcAft>
        <a:spcPct val="0"/>
      </a:spcAft>
      <a:defRPr sz="8600" kern="1200">
        <a:solidFill>
          <a:schemeClr val="tx1"/>
        </a:solidFill>
        <a:latin typeface="Arial" charset="0"/>
        <a:ea typeface="+mn-ea"/>
        <a:cs typeface="+mn-cs"/>
      </a:defRPr>
    </a:lvl4pPr>
    <a:lvl5pPr marL="1770475" algn="ctr" rtl="0" fontAlgn="base">
      <a:spcBef>
        <a:spcPct val="0"/>
      </a:spcBef>
      <a:spcAft>
        <a:spcPct val="0"/>
      </a:spcAft>
      <a:defRPr sz="8600" kern="1200">
        <a:solidFill>
          <a:schemeClr val="tx1"/>
        </a:solidFill>
        <a:latin typeface="Arial" charset="0"/>
        <a:ea typeface="+mn-ea"/>
        <a:cs typeface="+mn-cs"/>
      </a:defRPr>
    </a:lvl5pPr>
    <a:lvl6pPr marL="2213093" algn="l" defTabSz="885235" rtl="0" eaLnBrk="1" latinLnBrk="0" hangingPunct="1">
      <a:defRPr sz="8600" kern="1200">
        <a:solidFill>
          <a:schemeClr val="tx1"/>
        </a:solidFill>
        <a:latin typeface="Arial" charset="0"/>
        <a:ea typeface="+mn-ea"/>
        <a:cs typeface="+mn-cs"/>
      </a:defRPr>
    </a:lvl6pPr>
    <a:lvl7pPr marL="2655715" algn="l" defTabSz="885235" rtl="0" eaLnBrk="1" latinLnBrk="0" hangingPunct="1">
      <a:defRPr sz="8600" kern="1200">
        <a:solidFill>
          <a:schemeClr val="tx1"/>
        </a:solidFill>
        <a:latin typeface="Arial" charset="0"/>
        <a:ea typeface="+mn-ea"/>
        <a:cs typeface="+mn-cs"/>
      </a:defRPr>
    </a:lvl7pPr>
    <a:lvl8pPr marL="3098333" algn="l" defTabSz="885235" rtl="0" eaLnBrk="1" latinLnBrk="0" hangingPunct="1">
      <a:defRPr sz="8600" kern="1200">
        <a:solidFill>
          <a:schemeClr val="tx1"/>
        </a:solidFill>
        <a:latin typeface="Arial" charset="0"/>
        <a:ea typeface="+mn-ea"/>
        <a:cs typeface="+mn-cs"/>
      </a:defRPr>
    </a:lvl8pPr>
    <a:lvl9pPr marL="3540955" algn="l" defTabSz="885235" rtl="0" eaLnBrk="1" latinLnBrk="0" hangingPunct="1">
      <a:defRPr sz="86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elin Neufeld" initials="KN" lastIdx="2" clrIdx="0"/>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064"/>
    <a:srgbClr val="0046D2"/>
    <a:srgbClr val="003399"/>
    <a:srgbClr val="002164"/>
    <a:srgbClr val="EAEAEA"/>
    <a:srgbClr val="C0C0C0"/>
    <a:srgbClr val="FF0000"/>
    <a:srgbClr val="698ED9"/>
    <a:srgbClr val="A7C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9882" autoAdjust="0"/>
  </p:normalViewPr>
  <p:slideViewPr>
    <p:cSldViewPr snapToGrid="0">
      <p:cViewPr>
        <p:scale>
          <a:sx n="116" d="100"/>
          <a:sy n="116" d="100"/>
        </p:scale>
        <p:origin x="8912" y="5928"/>
      </p:cViewPr>
      <p:guideLst>
        <p:guide orient="horz" pos="9216"/>
        <p:guide orient="horz" pos="12418"/>
        <p:guide orient="horz" pos="8654"/>
        <p:guide pos="13824"/>
      </p:guideLst>
    </p:cSldViewPr>
  </p:slideViewPr>
  <p:notesTextViewPr>
    <p:cViewPr>
      <p:scale>
        <a:sx n="100" d="100"/>
        <a:sy n="100" d="100"/>
      </p:scale>
      <p:origin x="0" y="0"/>
    </p:cViewPr>
  </p:notesTextViewPr>
  <p:sorterViewPr>
    <p:cViewPr>
      <p:scale>
        <a:sx n="119" d="100"/>
        <a:sy n="119" d="100"/>
      </p:scale>
      <p:origin x="0" y="228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commentAuthors" Target="commentAuthors.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3200" b="1" i="0" u="none" strike="noStrike" kern="1200" baseline="0">
                <a:solidFill>
                  <a:srgbClr val="000000"/>
                </a:solidFill>
                <a:latin typeface="+mn-lt"/>
                <a:ea typeface="+mn-ea"/>
                <a:cs typeface="+mn-cs"/>
              </a:defRPr>
            </a:pPr>
            <a:r>
              <a:rPr lang="en-CA" sz="3200" dirty="0"/>
              <a:t>What </a:t>
            </a:r>
            <a:r>
              <a:rPr lang="en-CA" sz="3200" dirty="0" smtClean="0"/>
              <a:t>do you think causes </a:t>
            </a:r>
            <a:r>
              <a:rPr lang="en-CA" sz="3200" dirty="0"/>
              <a:t>poverty</a:t>
            </a:r>
            <a:r>
              <a:rPr lang="en-CA" sz="3200" dirty="0" smtClean="0"/>
              <a:t>?</a:t>
            </a:r>
          </a:p>
          <a:p>
            <a:pPr marL="0" marR="0" indent="0" algn="ctr" defTabSz="914400" rtl="0" eaLnBrk="1" fontAlgn="auto" latinLnBrk="0" hangingPunct="1">
              <a:lnSpc>
                <a:spcPct val="100000"/>
              </a:lnSpc>
              <a:spcBef>
                <a:spcPts val="0"/>
              </a:spcBef>
              <a:spcAft>
                <a:spcPts val="0"/>
              </a:spcAft>
              <a:buClrTx/>
              <a:buSzTx/>
              <a:buFontTx/>
              <a:buNone/>
              <a:tabLst/>
              <a:defRPr sz="3200" b="1" i="0" u="none" strike="noStrike" kern="1200" baseline="0">
                <a:solidFill>
                  <a:srgbClr val="000000"/>
                </a:solidFill>
                <a:latin typeface="+mn-lt"/>
                <a:ea typeface="+mn-ea"/>
                <a:cs typeface="+mn-cs"/>
              </a:defRPr>
            </a:pPr>
            <a:r>
              <a:rPr lang="en-US" sz="1800" dirty="0" smtClean="0">
                <a:effectLst/>
              </a:rPr>
              <a:t>1 = Does not at all; 3 = Moderately; 5 = Extremely</a:t>
            </a:r>
            <a:endParaRPr lang="en-US" sz="3200" dirty="0" smtClean="0">
              <a:effectLst/>
            </a:endParaRPr>
          </a:p>
        </c:rich>
      </c:tx>
      <c:layout/>
      <c:overlay val="0"/>
    </c:title>
    <c:autoTitleDeleted val="0"/>
    <c:plotArea>
      <c:layout>
        <c:manualLayout>
          <c:layoutTarget val="inner"/>
          <c:xMode val="edge"/>
          <c:yMode val="edge"/>
          <c:x val="0.0324045113606045"/>
          <c:y val="0.0577203121217986"/>
          <c:w val="0.9001722590355"/>
          <c:h val="0.692027363334901"/>
        </c:manualLayout>
      </c:layout>
      <c:barChart>
        <c:barDir val="col"/>
        <c:grouping val="clustered"/>
        <c:varyColors val="0"/>
        <c:ser>
          <c:idx val="0"/>
          <c:order val="0"/>
          <c:tx>
            <c:strRef>
              <c:f>Sheet1!$B$1</c:f>
              <c:strCache>
                <c:ptCount val="1"/>
                <c:pt idx="0">
                  <c:v>Series 1</c:v>
                </c:pt>
              </c:strCache>
            </c:strRef>
          </c:tx>
          <c:spPr>
            <a:solidFill>
              <a:srgbClr val="3366FF"/>
            </a:solidFill>
          </c:spPr>
          <c:invertIfNegative val="0"/>
          <c:cat>
            <c:strRef>
              <c:f>Sheet1!$A$2:$A$19</c:f>
              <c:strCache>
                <c:ptCount val="18"/>
                <c:pt idx="0">
                  <c:v>War and conflict</c:v>
                </c:pt>
                <c:pt idx="1">
                  <c:v>Government corruption</c:v>
                </c:pt>
                <c:pt idx="2">
                  <c:v>Disease</c:v>
                </c:pt>
                <c:pt idx="3">
                  <c:v>Government inefficiency</c:v>
                </c:pt>
                <c:pt idx="4">
                  <c:v>Loss of crops</c:v>
                </c:pt>
                <c:pt idx="5">
                  <c:v>Natural disasters</c:v>
                </c:pt>
                <c:pt idx="6">
                  <c:v>Struggling world economy</c:v>
                </c:pt>
                <c:pt idx="7">
                  <c:v>Exploitation by rich countries</c:v>
                </c:pt>
                <c:pt idx="8">
                  <c:v>Lack of technology</c:v>
                </c:pt>
                <c:pt idx="9">
                  <c:v>Over-spending on military</c:v>
                </c:pt>
                <c:pt idx="10">
                  <c:v>Families have too many children</c:v>
                </c:pt>
                <c:pt idx="11">
                  <c:v>Poor climate</c:v>
                </c:pt>
                <c:pt idx="12">
                  <c:v>Unwillingness to change old ways</c:v>
                </c:pt>
                <c:pt idx="13">
                  <c:v>Lack of intelligence</c:v>
                </c:pt>
                <c:pt idx="14">
                  <c:v>Lack of motivation for improvement</c:v>
                </c:pt>
                <c:pt idx="15">
                  <c:v>Lack of effort</c:v>
                </c:pt>
                <c:pt idx="16">
                  <c:v>Lack of ability</c:v>
                </c:pt>
                <c:pt idx="17">
                  <c:v>Fate</c:v>
                </c:pt>
              </c:strCache>
            </c:strRef>
          </c:cat>
          <c:val>
            <c:numRef>
              <c:f>Sheet1!$B$2:$B$19</c:f>
              <c:numCache>
                <c:formatCode>General</c:formatCode>
                <c:ptCount val="18"/>
                <c:pt idx="0">
                  <c:v>4.13</c:v>
                </c:pt>
                <c:pt idx="1">
                  <c:v>4.08</c:v>
                </c:pt>
                <c:pt idx="2">
                  <c:v>3.92</c:v>
                </c:pt>
                <c:pt idx="3">
                  <c:v>3.87</c:v>
                </c:pt>
                <c:pt idx="4">
                  <c:v>3.81</c:v>
                </c:pt>
                <c:pt idx="5">
                  <c:v>3.75</c:v>
                </c:pt>
                <c:pt idx="6">
                  <c:v>3.6</c:v>
                </c:pt>
                <c:pt idx="7">
                  <c:v>3.44</c:v>
                </c:pt>
                <c:pt idx="8">
                  <c:v>3.39</c:v>
                </c:pt>
                <c:pt idx="9">
                  <c:v>3.19</c:v>
                </c:pt>
                <c:pt idx="10">
                  <c:v>3.16</c:v>
                </c:pt>
                <c:pt idx="11">
                  <c:v>3.09</c:v>
                </c:pt>
                <c:pt idx="12">
                  <c:v>2.9</c:v>
                </c:pt>
                <c:pt idx="13">
                  <c:v>2.52</c:v>
                </c:pt>
                <c:pt idx="14">
                  <c:v>2.49</c:v>
                </c:pt>
                <c:pt idx="15">
                  <c:v>2.319999999999998</c:v>
                </c:pt>
                <c:pt idx="16">
                  <c:v>2.17</c:v>
                </c:pt>
                <c:pt idx="17">
                  <c:v>1.76</c:v>
                </c:pt>
              </c:numCache>
            </c:numRef>
          </c:val>
        </c:ser>
        <c:dLbls>
          <c:showLegendKey val="0"/>
          <c:showVal val="0"/>
          <c:showCatName val="0"/>
          <c:showSerName val="0"/>
          <c:showPercent val="0"/>
          <c:showBubbleSize val="0"/>
        </c:dLbls>
        <c:gapWidth val="150"/>
        <c:axId val="2074550712"/>
        <c:axId val="2035149432"/>
      </c:barChart>
      <c:catAx>
        <c:axId val="2074550712"/>
        <c:scaling>
          <c:orientation val="minMax"/>
        </c:scaling>
        <c:delete val="0"/>
        <c:axPos val="b"/>
        <c:majorTickMark val="out"/>
        <c:minorTickMark val="none"/>
        <c:tickLblPos val="nextTo"/>
        <c:txPr>
          <a:bodyPr/>
          <a:lstStyle/>
          <a:p>
            <a:pPr>
              <a:defRPr sz="1400"/>
            </a:pPr>
            <a:endParaRPr lang="en-US"/>
          </a:p>
        </c:txPr>
        <c:crossAx val="2035149432"/>
        <c:crosses val="autoZero"/>
        <c:auto val="1"/>
        <c:lblAlgn val="ctr"/>
        <c:lblOffset val="100"/>
        <c:noMultiLvlLbl val="0"/>
      </c:catAx>
      <c:valAx>
        <c:axId val="2035149432"/>
        <c:scaling>
          <c:orientation val="minMax"/>
          <c:max val="5.0"/>
          <c:min val="1.0"/>
        </c:scaling>
        <c:delete val="0"/>
        <c:axPos val="l"/>
        <c:numFmt formatCode="General" sourceLinked="1"/>
        <c:majorTickMark val="none"/>
        <c:minorTickMark val="none"/>
        <c:tickLblPos val="nextTo"/>
        <c:crossAx val="2074550712"/>
        <c:crosses val="autoZero"/>
        <c:crossBetween val="between"/>
        <c:majorUnit val="1.0"/>
        <c:minorUnit val="0.2"/>
      </c:valAx>
    </c:plotArea>
    <c:plotVisOnly val="1"/>
    <c:dispBlanksAs val="gap"/>
    <c:showDLblsOverMax val="0"/>
  </c:chart>
  <c:txPr>
    <a:bodyPr/>
    <a:lstStyle/>
    <a:p>
      <a:pPr>
        <a:defRPr sz="19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3200" b="1" i="0" u="none" strike="noStrike" kern="1200" baseline="0">
                <a:solidFill>
                  <a:srgbClr val="000000"/>
                </a:solidFill>
                <a:latin typeface="+mn-lt"/>
                <a:ea typeface="+mn-ea"/>
                <a:cs typeface="+mn-cs"/>
              </a:defRPr>
            </a:pPr>
            <a:r>
              <a:rPr lang="en-CA" sz="3200" dirty="0"/>
              <a:t>What </a:t>
            </a:r>
            <a:r>
              <a:rPr lang="en-CA" sz="3200" dirty="0" smtClean="0"/>
              <a:t>do you think causes </a:t>
            </a:r>
            <a:r>
              <a:rPr lang="en-CA" sz="3200" dirty="0"/>
              <a:t>poverty</a:t>
            </a:r>
            <a:r>
              <a:rPr lang="en-CA" sz="3200" dirty="0" smtClean="0"/>
              <a:t>?</a:t>
            </a:r>
          </a:p>
          <a:p>
            <a:pPr marL="0" marR="0" indent="0" algn="ctr" defTabSz="914400" rtl="0" eaLnBrk="1" fontAlgn="auto" latinLnBrk="0" hangingPunct="1">
              <a:lnSpc>
                <a:spcPct val="100000"/>
              </a:lnSpc>
              <a:spcBef>
                <a:spcPts val="0"/>
              </a:spcBef>
              <a:spcAft>
                <a:spcPts val="0"/>
              </a:spcAft>
              <a:buClrTx/>
              <a:buSzTx/>
              <a:buFontTx/>
              <a:buNone/>
              <a:tabLst/>
              <a:defRPr sz="3200" b="1" i="0" u="none" strike="noStrike" kern="1200" baseline="0">
                <a:solidFill>
                  <a:srgbClr val="000000"/>
                </a:solidFill>
                <a:latin typeface="+mn-lt"/>
                <a:ea typeface="+mn-ea"/>
                <a:cs typeface="+mn-cs"/>
              </a:defRPr>
            </a:pPr>
            <a:r>
              <a:rPr lang="en-US" sz="1800" dirty="0" smtClean="0">
                <a:effectLst/>
              </a:rPr>
              <a:t>1 </a:t>
            </a:r>
            <a:r>
              <a:rPr lang="en-US" sz="1800" dirty="0" smtClean="0">
                <a:effectLst/>
              </a:rPr>
              <a:t>= Does not at all; 3 = Moderately; 5 = </a:t>
            </a:r>
            <a:r>
              <a:rPr lang="en-US" sz="1800" dirty="0" smtClean="0">
                <a:effectLst/>
              </a:rPr>
              <a:t>Extremely</a:t>
            </a:r>
            <a:endParaRPr lang="en-US" sz="3200" dirty="0" smtClean="0">
              <a:effectLst/>
            </a:endParaRPr>
          </a:p>
        </c:rich>
      </c:tx>
      <c:layout/>
      <c:overlay val="0"/>
    </c:title>
    <c:autoTitleDeleted val="0"/>
    <c:plotArea>
      <c:layout>
        <c:manualLayout>
          <c:layoutTarget val="inner"/>
          <c:xMode val="edge"/>
          <c:yMode val="edge"/>
          <c:x val="0.0324045113606045"/>
          <c:y val="0.0577203121217986"/>
          <c:w val="0.9001722590355"/>
          <c:h val="0.692027363334901"/>
        </c:manualLayout>
      </c:layout>
      <c:barChart>
        <c:barDir val="col"/>
        <c:grouping val="clustered"/>
        <c:varyColors val="0"/>
        <c:ser>
          <c:idx val="0"/>
          <c:order val="0"/>
          <c:tx>
            <c:strRef>
              <c:f>Sheet1!$B$1</c:f>
              <c:strCache>
                <c:ptCount val="1"/>
                <c:pt idx="0">
                  <c:v>Series 1</c:v>
                </c:pt>
              </c:strCache>
            </c:strRef>
          </c:tx>
          <c:spPr>
            <a:solidFill>
              <a:srgbClr val="3366FF"/>
            </a:solidFill>
          </c:spPr>
          <c:invertIfNegative val="0"/>
          <c:cat>
            <c:strRef>
              <c:f>Sheet1!$A$2:$A$5</c:f>
              <c:strCache>
                <c:ptCount val="4"/>
                <c:pt idx="0">
                  <c:v>External, controllable causes (e.g., government corruption)</c:v>
                </c:pt>
                <c:pt idx="1">
                  <c:v>External, uncontrollable causes (e.g., disease)</c:v>
                </c:pt>
                <c:pt idx="2">
                  <c:v>Internal, controllable causes (e.g., lack of effort)</c:v>
                </c:pt>
                <c:pt idx="3">
                  <c:v>Internal, uncontrollable causes (e.g., lack of ability)</c:v>
                </c:pt>
              </c:strCache>
            </c:strRef>
          </c:cat>
          <c:val>
            <c:numRef>
              <c:f>Sheet1!$B$2:$B$5</c:f>
              <c:numCache>
                <c:formatCode>General</c:formatCode>
                <c:ptCount val="4"/>
                <c:pt idx="0">
                  <c:v>3.97</c:v>
                </c:pt>
                <c:pt idx="1">
                  <c:v>3.64</c:v>
                </c:pt>
                <c:pt idx="2">
                  <c:v>2.58</c:v>
                </c:pt>
                <c:pt idx="3">
                  <c:v>2.35</c:v>
                </c:pt>
              </c:numCache>
            </c:numRef>
          </c:val>
        </c:ser>
        <c:dLbls>
          <c:showLegendKey val="0"/>
          <c:showVal val="0"/>
          <c:showCatName val="0"/>
          <c:showSerName val="0"/>
          <c:showPercent val="0"/>
          <c:showBubbleSize val="0"/>
        </c:dLbls>
        <c:gapWidth val="150"/>
        <c:axId val="2081255096"/>
        <c:axId val="2129626472"/>
      </c:barChart>
      <c:catAx>
        <c:axId val="2081255096"/>
        <c:scaling>
          <c:orientation val="minMax"/>
        </c:scaling>
        <c:delete val="0"/>
        <c:axPos val="b"/>
        <c:majorTickMark val="out"/>
        <c:minorTickMark val="none"/>
        <c:tickLblPos val="nextTo"/>
        <c:txPr>
          <a:bodyPr/>
          <a:lstStyle/>
          <a:p>
            <a:pPr>
              <a:defRPr sz="1400"/>
            </a:pPr>
            <a:endParaRPr lang="en-US"/>
          </a:p>
        </c:txPr>
        <c:crossAx val="2129626472"/>
        <c:crosses val="autoZero"/>
        <c:auto val="1"/>
        <c:lblAlgn val="ctr"/>
        <c:lblOffset val="100"/>
        <c:noMultiLvlLbl val="0"/>
      </c:catAx>
      <c:valAx>
        <c:axId val="2129626472"/>
        <c:scaling>
          <c:orientation val="minMax"/>
          <c:max val="5.0"/>
          <c:min val="1.0"/>
        </c:scaling>
        <c:delete val="0"/>
        <c:axPos val="l"/>
        <c:numFmt formatCode="General" sourceLinked="1"/>
        <c:majorTickMark val="none"/>
        <c:minorTickMark val="none"/>
        <c:tickLblPos val="nextTo"/>
        <c:crossAx val="2081255096"/>
        <c:crosses val="autoZero"/>
        <c:crossBetween val="between"/>
        <c:majorUnit val="1.0"/>
        <c:minorUnit val="0.2"/>
      </c:valAx>
    </c:plotArea>
    <c:plotVisOnly val="1"/>
    <c:dispBlanksAs val="gap"/>
    <c:showDLblsOverMax val="0"/>
  </c:chart>
  <c:txPr>
    <a:bodyPr/>
    <a:lstStyle/>
    <a:p>
      <a:pPr>
        <a:defRPr sz="19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4"/>
            <a:ext cx="2978679" cy="456407"/>
          </a:xfrm>
          <a:prstGeom prst="rect">
            <a:avLst/>
          </a:prstGeom>
          <a:noFill/>
          <a:ln w="9525">
            <a:noFill/>
            <a:miter lim="800000"/>
            <a:headEnd/>
            <a:tailEnd/>
          </a:ln>
          <a:effectLst/>
        </p:spPr>
        <p:txBody>
          <a:bodyPr vert="horz" wrap="square" lIns="91630" tIns="45815" rIns="91630" bIns="45815" numCol="1" anchor="t" anchorCtr="0" compatLnSpc="1">
            <a:prstTxWarp prst="textNoShape">
              <a:avLst/>
            </a:prstTxWarp>
          </a:bodyPr>
          <a:lstStyle>
            <a:lvl1pPr algn="l">
              <a:defRPr sz="1200">
                <a:latin typeface="Calibri" pitchFamily="34" charset="0"/>
              </a:defRPr>
            </a:lvl1pPr>
          </a:lstStyle>
          <a:p>
            <a:endParaRPr lang="en-US" dirty="0"/>
          </a:p>
        </p:txBody>
      </p:sp>
      <p:sp>
        <p:nvSpPr>
          <p:cNvPr id="3075" name="Rectangle 3"/>
          <p:cNvSpPr>
            <a:spLocks noGrp="1" noChangeArrowheads="1"/>
          </p:cNvSpPr>
          <p:nvPr>
            <p:ph type="dt" idx="1"/>
          </p:nvPr>
        </p:nvSpPr>
        <p:spPr bwMode="auto">
          <a:xfrm>
            <a:off x="3893571" y="4"/>
            <a:ext cx="2978679" cy="456407"/>
          </a:xfrm>
          <a:prstGeom prst="rect">
            <a:avLst/>
          </a:prstGeom>
          <a:noFill/>
          <a:ln w="9525">
            <a:noFill/>
            <a:miter lim="800000"/>
            <a:headEnd/>
            <a:tailEnd/>
          </a:ln>
          <a:effectLst/>
        </p:spPr>
        <p:txBody>
          <a:bodyPr vert="horz" wrap="square" lIns="91630" tIns="45815" rIns="91630" bIns="45815" numCol="1" anchor="t" anchorCtr="0" compatLnSpc="1">
            <a:prstTxWarp prst="textNoShape">
              <a:avLst/>
            </a:prstTxWarp>
          </a:bodyPr>
          <a:lstStyle>
            <a:lvl1pPr algn="r">
              <a:defRPr sz="1200">
                <a:latin typeface="Calibri" pitchFamily="34" charset="0"/>
              </a:defRPr>
            </a:lvl1pPr>
          </a:lstStyle>
          <a:p>
            <a:endParaRPr lang="en-US" dirty="0"/>
          </a:p>
        </p:txBody>
      </p:sp>
      <p:sp>
        <p:nvSpPr>
          <p:cNvPr id="3076" name="Rectangle 4"/>
          <p:cNvSpPr>
            <a:spLocks noGrp="1" noRot="1" noChangeAspect="1" noChangeArrowheads="1" noTextEdit="1"/>
          </p:cNvSpPr>
          <p:nvPr>
            <p:ph type="sldImg" idx="2"/>
          </p:nvPr>
        </p:nvSpPr>
        <p:spPr bwMode="auto">
          <a:xfrm>
            <a:off x="1155700" y="684213"/>
            <a:ext cx="4562475" cy="342265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7388" y="4336644"/>
            <a:ext cx="5499100" cy="4107656"/>
          </a:xfrm>
          <a:prstGeom prst="rect">
            <a:avLst/>
          </a:prstGeom>
          <a:noFill/>
          <a:ln w="9525">
            <a:noFill/>
            <a:miter lim="800000"/>
            <a:headEnd/>
            <a:tailEnd/>
          </a:ln>
          <a:effectLst/>
        </p:spPr>
        <p:txBody>
          <a:bodyPr vert="horz" wrap="square" lIns="91630" tIns="45815" rIns="91630" bIns="45815"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078" name="Rectangle 6"/>
          <p:cNvSpPr>
            <a:spLocks noGrp="1" noChangeArrowheads="1"/>
          </p:cNvSpPr>
          <p:nvPr>
            <p:ph type="ftr" sz="quarter" idx="4"/>
          </p:nvPr>
        </p:nvSpPr>
        <p:spPr bwMode="auto">
          <a:xfrm>
            <a:off x="0" y="8670154"/>
            <a:ext cx="2978679" cy="456407"/>
          </a:xfrm>
          <a:prstGeom prst="rect">
            <a:avLst/>
          </a:prstGeom>
          <a:noFill/>
          <a:ln w="9525">
            <a:noFill/>
            <a:miter lim="800000"/>
            <a:headEnd/>
            <a:tailEnd/>
          </a:ln>
          <a:effectLst/>
        </p:spPr>
        <p:txBody>
          <a:bodyPr vert="horz" wrap="square" lIns="91630" tIns="45815" rIns="91630" bIns="45815" numCol="1" anchor="b" anchorCtr="0" compatLnSpc="1">
            <a:prstTxWarp prst="textNoShape">
              <a:avLst/>
            </a:prstTxWarp>
          </a:bodyPr>
          <a:lstStyle>
            <a:lvl1pPr algn="l">
              <a:defRPr sz="1200">
                <a:latin typeface="Calibri" pitchFamily="34" charset="0"/>
              </a:defRPr>
            </a:lvl1pPr>
          </a:lstStyle>
          <a:p>
            <a:endParaRPr lang="en-US" dirty="0"/>
          </a:p>
        </p:txBody>
      </p:sp>
      <p:sp>
        <p:nvSpPr>
          <p:cNvPr id="3079" name="Rectangle 7"/>
          <p:cNvSpPr>
            <a:spLocks noGrp="1" noChangeArrowheads="1"/>
          </p:cNvSpPr>
          <p:nvPr>
            <p:ph type="sldNum" sz="quarter" idx="5"/>
          </p:nvPr>
        </p:nvSpPr>
        <p:spPr bwMode="auto">
          <a:xfrm>
            <a:off x="3893571" y="8670154"/>
            <a:ext cx="2978679" cy="456407"/>
          </a:xfrm>
          <a:prstGeom prst="rect">
            <a:avLst/>
          </a:prstGeom>
          <a:noFill/>
          <a:ln w="9525">
            <a:noFill/>
            <a:miter lim="800000"/>
            <a:headEnd/>
            <a:tailEnd/>
          </a:ln>
          <a:effectLst/>
        </p:spPr>
        <p:txBody>
          <a:bodyPr vert="horz" wrap="square" lIns="91630" tIns="45815" rIns="91630" bIns="45815" numCol="1" anchor="b" anchorCtr="0" compatLnSpc="1">
            <a:prstTxWarp prst="textNoShape">
              <a:avLst/>
            </a:prstTxWarp>
          </a:bodyPr>
          <a:lstStyle>
            <a:lvl1pPr algn="r">
              <a:defRPr sz="1200">
                <a:latin typeface="Calibri" pitchFamily="34" charset="0"/>
              </a:defRPr>
            </a:lvl1pPr>
          </a:lstStyle>
          <a:p>
            <a:fld id="{7FB84CA5-7362-492D-8EBC-472296314F28}" type="slidenum">
              <a:rPr lang="en-US" smtClean="0"/>
              <a:pPr/>
              <a:t>‹#›</a:t>
            </a:fld>
            <a:endParaRPr lang="en-US" dirty="0"/>
          </a:p>
        </p:txBody>
      </p:sp>
    </p:spTree>
    <p:extLst>
      <p:ext uri="{BB962C8B-B14F-4D97-AF65-F5344CB8AC3E}">
        <p14:creationId xmlns:p14="http://schemas.microsoft.com/office/powerpoint/2010/main"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000" kern="1200">
        <a:solidFill>
          <a:schemeClr val="tx1"/>
        </a:solidFill>
        <a:latin typeface="Calibri" pitchFamily="34" charset="0"/>
        <a:ea typeface="+mn-ea"/>
        <a:cs typeface="+mn-cs"/>
      </a:defRPr>
    </a:lvl1pPr>
    <a:lvl2pPr marL="442618" algn="l" rtl="0" fontAlgn="base">
      <a:spcBef>
        <a:spcPct val="30000"/>
      </a:spcBef>
      <a:spcAft>
        <a:spcPct val="0"/>
      </a:spcAft>
      <a:defRPr sz="1000" kern="1200">
        <a:solidFill>
          <a:schemeClr val="tx1"/>
        </a:solidFill>
        <a:latin typeface="Calibri" pitchFamily="34" charset="0"/>
        <a:ea typeface="+mn-ea"/>
        <a:cs typeface="+mn-cs"/>
      </a:defRPr>
    </a:lvl2pPr>
    <a:lvl3pPr marL="885235" algn="l" rtl="0" fontAlgn="base">
      <a:spcBef>
        <a:spcPct val="30000"/>
      </a:spcBef>
      <a:spcAft>
        <a:spcPct val="0"/>
      </a:spcAft>
      <a:defRPr sz="1000" kern="1200">
        <a:solidFill>
          <a:schemeClr val="tx1"/>
        </a:solidFill>
        <a:latin typeface="Calibri" pitchFamily="34" charset="0"/>
        <a:ea typeface="+mn-ea"/>
        <a:cs typeface="+mn-cs"/>
      </a:defRPr>
    </a:lvl3pPr>
    <a:lvl4pPr marL="1327858" algn="l" rtl="0" fontAlgn="base">
      <a:spcBef>
        <a:spcPct val="30000"/>
      </a:spcBef>
      <a:spcAft>
        <a:spcPct val="0"/>
      </a:spcAft>
      <a:defRPr sz="1000" kern="1200">
        <a:solidFill>
          <a:schemeClr val="tx1"/>
        </a:solidFill>
        <a:latin typeface="Calibri" pitchFamily="34" charset="0"/>
        <a:ea typeface="+mn-ea"/>
        <a:cs typeface="+mn-cs"/>
      </a:defRPr>
    </a:lvl4pPr>
    <a:lvl5pPr marL="1770475" algn="l" rtl="0" fontAlgn="base">
      <a:spcBef>
        <a:spcPct val="30000"/>
      </a:spcBef>
      <a:spcAft>
        <a:spcPct val="0"/>
      </a:spcAft>
      <a:defRPr sz="1000" kern="1200">
        <a:solidFill>
          <a:schemeClr val="tx1"/>
        </a:solidFill>
        <a:latin typeface="Calibri" pitchFamily="34" charset="0"/>
        <a:ea typeface="+mn-ea"/>
        <a:cs typeface="+mn-cs"/>
      </a:defRPr>
    </a:lvl5pPr>
    <a:lvl6pPr marL="2213093" algn="l" defTabSz="885235" rtl="0" eaLnBrk="1" latinLnBrk="0" hangingPunct="1">
      <a:defRPr sz="1000" kern="1200">
        <a:solidFill>
          <a:schemeClr val="tx1"/>
        </a:solidFill>
        <a:latin typeface="+mn-lt"/>
        <a:ea typeface="+mn-ea"/>
        <a:cs typeface="+mn-cs"/>
      </a:defRPr>
    </a:lvl6pPr>
    <a:lvl7pPr marL="2655715" algn="l" defTabSz="885235" rtl="0" eaLnBrk="1" latinLnBrk="0" hangingPunct="1">
      <a:defRPr sz="1000" kern="1200">
        <a:solidFill>
          <a:schemeClr val="tx1"/>
        </a:solidFill>
        <a:latin typeface="+mn-lt"/>
        <a:ea typeface="+mn-ea"/>
        <a:cs typeface="+mn-cs"/>
      </a:defRPr>
    </a:lvl7pPr>
    <a:lvl8pPr marL="3098333" algn="l" defTabSz="885235" rtl="0" eaLnBrk="1" latinLnBrk="0" hangingPunct="1">
      <a:defRPr sz="1000" kern="1200">
        <a:solidFill>
          <a:schemeClr val="tx1"/>
        </a:solidFill>
        <a:latin typeface="+mn-lt"/>
        <a:ea typeface="+mn-ea"/>
        <a:cs typeface="+mn-cs"/>
      </a:defRPr>
    </a:lvl8pPr>
    <a:lvl9pPr marL="3540955" algn="l" defTabSz="885235"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D40FB-8398-4C90-906C-C9755161D6CD}" type="slidenum">
              <a:rPr lang="en-US"/>
              <a:pPr/>
              <a:t>1</a:t>
            </a:fld>
            <a:endParaRPr lang="en-US"/>
          </a:p>
        </p:txBody>
      </p:sp>
      <p:sp>
        <p:nvSpPr>
          <p:cNvPr id="4098" name="Rectangle 2"/>
          <p:cNvSpPr>
            <a:spLocks noGrp="1" noRot="1" noChangeAspect="1" noChangeArrowheads="1" noTextEdit="1"/>
          </p:cNvSpPr>
          <p:nvPr>
            <p:ph type="sldImg"/>
          </p:nvPr>
        </p:nvSpPr>
        <p:spPr>
          <a:xfrm>
            <a:off x="1157288" y="684213"/>
            <a:ext cx="4560887" cy="3422650"/>
          </a:xfrm>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4" Type="http://schemas.openxmlformats.org/officeDocument/2006/relationships/image" Target="../media/image1.wmf"/><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28472" y="32395683"/>
            <a:ext cx="4141786" cy="2127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userDrawn="1"/>
        </p:nvSpPr>
        <p:spPr>
          <a:xfrm>
            <a:off x="40117433" y="32308826"/>
            <a:ext cx="2002085" cy="311016"/>
          </a:xfrm>
          <a:prstGeom prst="rect">
            <a:avLst/>
          </a:prstGeom>
          <a:noFill/>
        </p:spPr>
        <p:txBody>
          <a:bodyPr wrap="none" lIns="88555" tIns="44266" rIns="88555" bIns="44266" rtlCol="0">
            <a:spAutoFit/>
          </a:bodyPr>
          <a:lstStyle/>
          <a:p>
            <a:r>
              <a:rPr lang="en-US" sz="1400" dirty="0" smtClean="0">
                <a:solidFill>
                  <a:schemeClr val="bg1"/>
                </a:solidFill>
                <a:latin typeface="Calibri" pitchFamily="34" charset="0"/>
              </a:rPr>
              <a:t>www.postersession.com</a:t>
            </a:r>
            <a:endParaRPr lang="en-US" sz="1400" dirty="0">
              <a:solidFill>
                <a:schemeClr val="bg1"/>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250813" rtl="0" fontAlgn="base">
        <a:spcBef>
          <a:spcPct val="0"/>
        </a:spcBef>
        <a:spcAft>
          <a:spcPct val="0"/>
        </a:spcAft>
        <a:defRPr sz="20200">
          <a:solidFill>
            <a:schemeClr val="tx2"/>
          </a:solidFill>
          <a:latin typeface="+mj-lt"/>
          <a:ea typeface="+mj-ea"/>
          <a:cs typeface="+mj-cs"/>
        </a:defRPr>
      </a:lvl1pPr>
      <a:lvl2pPr algn="ctr" defTabSz="4250813" rtl="0" fontAlgn="base">
        <a:spcBef>
          <a:spcPct val="0"/>
        </a:spcBef>
        <a:spcAft>
          <a:spcPct val="0"/>
        </a:spcAft>
        <a:defRPr sz="20200">
          <a:solidFill>
            <a:schemeClr val="tx2"/>
          </a:solidFill>
          <a:latin typeface="Arial" charset="0"/>
        </a:defRPr>
      </a:lvl2pPr>
      <a:lvl3pPr algn="ctr" defTabSz="4250813" rtl="0" fontAlgn="base">
        <a:spcBef>
          <a:spcPct val="0"/>
        </a:spcBef>
        <a:spcAft>
          <a:spcPct val="0"/>
        </a:spcAft>
        <a:defRPr sz="20200">
          <a:solidFill>
            <a:schemeClr val="tx2"/>
          </a:solidFill>
          <a:latin typeface="Arial" charset="0"/>
        </a:defRPr>
      </a:lvl3pPr>
      <a:lvl4pPr algn="ctr" defTabSz="4250813" rtl="0" fontAlgn="base">
        <a:spcBef>
          <a:spcPct val="0"/>
        </a:spcBef>
        <a:spcAft>
          <a:spcPct val="0"/>
        </a:spcAft>
        <a:defRPr sz="20200">
          <a:solidFill>
            <a:schemeClr val="tx2"/>
          </a:solidFill>
          <a:latin typeface="Arial" charset="0"/>
        </a:defRPr>
      </a:lvl4pPr>
      <a:lvl5pPr algn="ctr" defTabSz="4250813" rtl="0" fontAlgn="base">
        <a:spcBef>
          <a:spcPct val="0"/>
        </a:spcBef>
        <a:spcAft>
          <a:spcPct val="0"/>
        </a:spcAft>
        <a:defRPr sz="20200">
          <a:solidFill>
            <a:schemeClr val="tx2"/>
          </a:solidFill>
          <a:latin typeface="Arial" charset="0"/>
        </a:defRPr>
      </a:lvl5pPr>
      <a:lvl6pPr marL="442762" algn="ctr" defTabSz="4250813" rtl="0" fontAlgn="base">
        <a:spcBef>
          <a:spcPct val="0"/>
        </a:spcBef>
        <a:spcAft>
          <a:spcPct val="0"/>
        </a:spcAft>
        <a:defRPr sz="20200">
          <a:solidFill>
            <a:schemeClr val="tx2"/>
          </a:solidFill>
          <a:latin typeface="Arial" charset="0"/>
        </a:defRPr>
      </a:lvl6pPr>
      <a:lvl7pPr marL="885523" algn="ctr" defTabSz="4250813" rtl="0" fontAlgn="base">
        <a:spcBef>
          <a:spcPct val="0"/>
        </a:spcBef>
        <a:spcAft>
          <a:spcPct val="0"/>
        </a:spcAft>
        <a:defRPr sz="20200">
          <a:solidFill>
            <a:schemeClr val="tx2"/>
          </a:solidFill>
          <a:latin typeface="Arial" charset="0"/>
        </a:defRPr>
      </a:lvl7pPr>
      <a:lvl8pPr marL="1328280" algn="ctr" defTabSz="4250813" rtl="0" fontAlgn="base">
        <a:spcBef>
          <a:spcPct val="0"/>
        </a:spcBef>
        <a:spcAft>
          <a:spcPct val="0"/>
        </a:spcAft>
        <a:defRPr sz="20200">
          <a:solidFill>
            <a:schemeClr val="tx2"/>
          </a:solidFill>
          <a:latin typeface="Arial" charset="0"/>
        </a:defRPr>
      </a:lvl8pPr>
      <a:lvl9pPr marL="1771042" algn="ctr" defTabSz="4250813" rtl="0" fontAlgn="base">
        <a:spcBef>
          <a:spcPct val="0"/>
        </a:spcBef>
        <a:spcAft>
          <a:spcPct val="0"/>
        </a:spcAft>
        <a:defRPr sz="20200">
          <a:solidFill>
            <a:schemeClr val="tx2"/>
          </a:solidFill>
          <a:latin typeface="Arial" charset="0"/>
        </a:defRPr>
      </a:lvl9pPr>
    </p:titleStyle>
    <p:bodyStyle>
      <a:lvl1pPr marL="1594248" indent="-1594248" algn="l" defTabSz="4250813" rtl="0" fontAlgn="base">
        <a:spcBef>
          <a:spcPct val="20000"/>
        </a:spcBef>
        <a:spcAft>
          <a:spcPct val="0"/>
        </a:spcAft>
        <a:buChar char="•"/>
        <a:defRPr sz="14400">
          <a:solidFill>
            <a:schemeClr val="tx1"/>
          </a:solidFill>
          <a:latin typeface="+mn-lt"/>
          <a:ea typeface="+mn-ea"/>
          <a:cs typeface="+mn-cs"/>
        </a:defRPr>
      </a:lvl1pPr>
      <a:lvl2pPr marL="3452918" indent="-1328280" algn="l" defTabSz="4250813" rtl="0" fontAlgn="base">
        <a:spcBef>
          <a:spcPct val="20000"/>
        </a:spcBef>
        <a:spcAft>
          <a:spcPct val="0"/>
        </a:spcAft>
        <a:buChar char="–"/>
        <a:defRPr sz="13400">
          <a:solidFill>
            <a:schemeClr val="tx1"/>
          </a:solidFill>
          <a:latin typeface="+mn-lt"/>
        </a:defRPr>
      </a:lvl2pPr>
      <a:lvl3pPr marL="5313130" indent="-1062326" algn="l" defTabSz="4250813" rtl="0" fontAlgn="base">
        <a:spcBef>
          <a:spcPct val="20000"/>
        </a:spcBef>
        <a:spcAft>
          <a:spcPct val="0"/>
        </a:spcAft>
        <a:buChar char="•"/>
        <a:defRPr sz="11000">
          <a:solidFill>
            <a:schemeClr val="tx1"/>
          </a:solidFill>
          <a:latin typeface="+mn-lt"/>
        </a:defRPr>
      </a:lvl3pPr>
      <a:lvl4pPr marL="7437768" indent="-1062326" algn="l" defTabSz="4250813" rtl="0" fontAlgn="base">
        <a:spcBef>
          <a:spcPct val="20000"/>
        </a:spcBef>
        <a:spcAft>
          <a:spcPct val="0"/>
        </a:spcAft>
        <a:buChar char="–"/>
        <a:defRPr sz="9600">
          <a:solidFill>
            <a:schemeClr val="tx1"/>
          </a:solidFill>
          <a:latin typeface="+mn-lt"/>
        </a:defRPr>
      </a:lvl4pPr>
      <a:lvl5pPr marL="9563942" indent="-1062326" algn="l" defTabSz="4250813" rtl="0" fontAlgn="base">
        <a:spcBef>
          <a:spcPct val="20000"/>
        </a:spcBef>
        <a:spcAft>
          <a:spcPct val="0"/>
        </a:spcAft>
        <a:buChar char="»"/>
        <a:defRPr sz="9600">
          <a:solidFill>
            <a:schemeClr val="tx1"/>
          </a:solidFill>
          <a:latin typeface="+mn-lt"/>
        </a:defRPr>
      </a:lvl5pPr>
      <a:lvl6pPr marL="10006704" indent="-1062326" algn="l" defTabSz="4250813" rtl="0" fontAlgn="base">
        <a:spcBef>
          <a:spcPct val="20000"/>
        </a:spcBef>
        <a:spcAft>
          <a:spcPct val="0"/>
        </a:spcAft>
        <a:buChar char="»"/>
        <a:defRPr sz="9600">
          <a:solidFill>
            <a:schemeClr val="tx1"/>
          </a:solidFill>
          <a:latin typeface="+mn-lt"/>
        </a:defRPr>
      </a:lvl6pPr>
      <a:lvl7pPr marL="10449466" indent="-1062326" algn="l" defTabSz="4250813" rtl="0" fontAlgn="base">
        <a:spcBef>
          <a:spcPct val="20000"/>
        </a:spcBef>
        <a:spcAft>
          <a:spcPct val="0"/>
        </a:spcAft>
        <a:buChar char="»"/>
        <a:defRPr sz="9600">
          <a:solidFill>
            <a:schemeClr val="tx1"/>
          </a:solidFill>
          <a:latin typeface="+mn-lt"/>
        </a:defRPr>
      </a:lvl7pPr>
      <a:lvl8pPr marL="10892218" indent="-1062326" algn="l" defTabSz="4250813" rtl="0" fontAlgn="base">
        <a:spcBef>
          <a:spcPct val="20000"/>
        </a:spcBef>
        <a:spcAft>
          <a:spcPct val="0"/>
        </a:spcAft>
        <a:buChar char="»"/>
        <a:defRPr sz="9600">
          <a:solidFill>
            <a:schemeClr val="tx1"/>
          </a:solidFill>
          <a:latin typeface="+mn-lt"/>
        </a:defRPr>
      </a:lvl8pPr>
      <a:lvl9pPr marL="11334984" indent="-1062326" algn="l" defTabSz="4250813" rtl="0" fontAlgn="base">
        <a:spcBef>
          <a:spcPct val="20000"/>
        </a:spcBef>
        <a:spcAft>
          <a:spcPct val="0"/>
        </a:spcAft>
        <a:buChar char="»"/>
        <a:defRPr sz="9600">
          <a:solidFill>
            <a:schemeClr val="tx1"/>
          </a:solidFill>
          <a:latin typeface="+mn-lt"/>
        </a:defRPr>
      </a:lvl9pPr>
    </p:bodyStyle>
    <p:otherStyle>
      <a:defPPr>
        <a:defRPr lang="en-US"/>
      </a:defPPr>
      <a:lvl1pPr marL="0" algn="l" defTabSz="885523" rtl="0" eaLnBrk="1" latinLnBrk="0" hangingPunct="1">
        <a:defRPr sz="1900" kern="1200">
          <a:solidFill>
            <a:schemeClr val="tx1"/>
          </a:solidFill>
          <a:latin typeface="+mn-lt"/>
          <a:ea typeface="+mn-ea"/>
          <a:cs typeface="+mn-cs"/>
        </a:defRPr>
      </a:lvl1pPr>
      <a:lvl2pPr marL="442762" algn="l" defTabSz="885523" rtl="0" eaLnBrk="1" latinLnBrk="0" hangingPunct="1">
        <a:defRPr sz="1900" kern="1200">
          <a:solidFill>
            <a:schemeClr val="tx1"/>
          </a:solidFill>
          <a:latin typeface="+mn-lt"/>
          <a:ea typeface="+mn-ea"/>
          <a:cs typeface="+mn-cs"/>
        </a:defRPr>
      </a:lvl2pPr>
      <a:lvl3pPr marL="885523" algn="l" defTabSz="885523" rtl="0" eaLnBrk="1" latinLnBrk="0" hangingPunct="1">
        <a:defRPr sz="1900" kern="1200">
          <a:solidFill>
            <a:schemeClr val="tx1"/>
          </a:solidFill>
          <a:latin typeface="+mn-lt"/>
          <a:ea typeface="+mn-ea"/>
          <a:cs typeface="+mn-cs"/>
        </a:defRPr>
      </a:lvl3pPr>
      <a:lvl4pPr marL="1328280" algn="l" defTabSz="885523" rtl="0" eaLnBrk="1" latinLnBrk="0" hangingPunct="1">
        <a:defRPr sz="1900" kern="1200">
          <a:solidFill>
            <a:schemeClr val="tx1"/>
          </a:solidFill>
          <a:latin typeface="+mn-lt"/>
          <a:ea typeface="+mn-ea"/>
          <a:cs typeface="+mn-cs"/>
        </a:defRPr>
      </a:lvl4pPr>
      <a:lvl5pPr marL="1771042" algn="l" defTabSz="885523" rtl="0" eaLnBrk="1" latinLnBrk="0" hangingPunct="1">
        <a:defRPr sz="1900" kern="1200">
          <a:solidFill>
            <a:schemeClr val="tx1"/>
          </a:solidFill>
          <a:latin typeface="+mn-lt"/>
          <a:ea typeface="+mn-ea"/>
          <a:cs typeface="+mn-cs"/>
        </a:defRPr>
      </a:lvl5pPr>
      <a:lvl6pPr marL="2213803" algn="l" defTabSz="885523" rtl="0" eaLnBrk="1" latinLnBrk="0" hangingPunct="1">
        <a:defRPr sz="1900" kern="1200">
          <a:solidFill>
            <a:schemeClr val="tx1"/>
          </a:solidFill>
          <a:latin typeface="+mn-lt"/>
          <a:ea typeface="+mn-ea"/>
          <a:cs typeface="+mn-cs"/>
        </a:defRPr>
      </a:lvl6pPr>
      <a:lvl7pPr marL="2656565" algn="l" defTabSz="885523" rtl="0" eaLnBrk="1" latinLnBrk="0" hangingPunct="1">
        <a:defRPr sz="1900" kern="1200">
          <a:solidFill>
            <a:schemeClr val="tx1"/>
          </a:solidFill>
          <a:latin typeface="+mn-lt"/>
          <a:ea typeface="+mn-ea"/>
          <a:cs typeface="+mn-cs"/>
        </a:defRPr>
      </a:lvl7pPr>
      <a:lvl8pPr marL="3099322" algn="l" defTabSz="885523" rtl="0" eaLnBrk="1" latinLnBrk="0" hangingPunct="1">
        <a:defRPr sz="1900" kern="1200">
          <a:solidFill>
            <a:schemeClr val="tx1"/>
          </a:solidFill>
          <a:latin typeface="+mn-lt"/>
          <a:ea typeface="+mn-ea"/>
          <a:cs typeface="+mn-cs"/>
        </a:defRPr>
      </a:lvl8pPr>
      <a:lvl9pPr marL="3542088" algn="l" defTabSz="885523"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5" Type="http://schemas.openxmlformats.org/officeDocument/2006/relationships/image" Target="../media/image4.jpg"/><Relationship Id="rId6" Type="http://schemas.openxmlformats.org/officeDocument/2006/relationships/image" Target="../media/image5.jpeg"/><Relationship Id="rId7" Type="http://schemas.openxmlformats.org/officeDocument/2006/relationships/image" Target="../media/image6.emf"/><Relationship Id="rId8" Type="http://schemas.openxmlformats.org/officeDocument/2006/relationships/chart" Target="../charts/chart1.xml"/><Relationship Id="rId9" Type="http://schemas.openxmlformats.org/officeDocument/2006/relationships/chart" Target="../charts/chart2.xm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50000">
              <a:schemeClr val="bg1"/>
            </a:gs>
            <a:gs pos="0">
              <a:srgbClr val="003064"/>
            </a:gs>
            <a:gs pos="100000">
              <a:srgbClr val="003064"/>
            </a:gs>
          </a:gsLst>
          <a:lin ang="5400000" scaled="1"/>
        </a:gradFill>
        <a:effectLst/>
      </p:bgPr>
    </p:bg>
    <p:spTree>
      <p:nvGrpSpPr>
        <p:cNvPr id="1" name=""/>
        <p:cNvGrpSpPr/>
        <p:nvPr/>
      </p:nvGrpSpPr>
      <p:grpSpPr>
        <a:xfrm>
          <a:off x="0" y="0"/>
          <a:ext cx="0" cy="0"/>
          <a:chOff x="0" y="0"/>
          <a:chExt cx="0" cy="0"/>
        </a:xfrm>
      </p:grpSpPr>
      <p:sp>
        <p:nvSpPr>
          <p:cNvPr id="40" name="AutoShape 4"/>
          <p:cNvSpPr>
            <a:spLocks noChangeArrowheads="1"/>
          </p:cNvSpPr>
          <p:nvPr/>
        </p:nvSpPr>
        <p:spPr bwMode="auto">
          <a:xfrm>
            <a:off x="857954" y="18891148"/>
            <a:ext cx="20495922" cy="6050107"/>
          </a:xfrm>
          <a:prstGeom prst="roundRect">
            <a:avLst>
              <a:gd name="adj" fmla="val 7000"/>
            </a:avLst>
          </a:prstGeom>
          <a:solidFill>
            <a:schemeClr val="bg1"/>
          </a:solidFill>
          <a:ln w="9525">
            <a:solidFill>
              <a:schemeClr val="tx1"/>
            </a:solidFill>
            <a:round/>
            <a:headEnd/>
            <a:tailEnd/>
          </a:ln>
          <a:effectLst/>
        </p:spPr>
        <p:txBody>
          <a:bodyPr wrap="none" lIns="88555" tIns="44266" rIns="88555" bIns="44266" anchor="ctr"/>
          <a:lstStyle/>
          <a:p>
            <a:endParaRPr lang="en-US" dirty="0">
              <a:latin typeface="Calibri" pitchFamily="34" charset="0"/>
            </a:endParaRPr>
          </a:p>
        </p:txBody>
      </p:sp>
      <p:sp>
        <p:nvSpPr>
          <p:cNvPr id="38" name="AutoShape 4"/>
          <p:cNvSpPr>
            <a:spLocks noChangeArrowheads="1"/>
          </p:cNvSpPr>
          <p:nvPr/>
        </p:nvSpPr>
        <p:spPr bwMode="auto">
          <a:xfrm>
            <a:off x="22418532" y="9760569"/>
            <a:ext cx="20949384" cy="15194724"/>
          </a:xfrm>
          <a:prstGeom prst="roundRect">
            <a:avLst>
              <a:gd name="adj" fmla="val 7000"/>
            </a:avLst>
          </a:prstGeom>
          <a:solidFill>
            <a:schemeClr val="bg1"/>
          </a:solidFill>
          <a:ln w="9525">
            <a:solidFill>
              <a:schemeClr val="tx1"/>
            </a:solidFill>
            <a:round/>
            <a:headEnd/>
            <a:tailEnd/>
          </a:ln>
          <a:effectLst/>
        </p:spPr>
        <p:txBody>
          <a:bodyPr wrap="none" lIns="88555" tIns="44266" rIns="88555" bIns="44266" anchor="ctr"/>
          <a:lstStyle/>
          <a:p>
            <a:endParaRPr lang="en-US" dirty="0">
              <a:latin typeface="Calibri" pitchFamily="34" charset="0"/>
            </a:endParaRPr>
          </a:p>
        </p:txBody>
      </p:sp>
      <p:sp>
        <p:nvSpPr>
          <p:cNvPr id="36" name="AutoShape 4"/>
          <p:cNvSpPr>
            <a:spLocks noChangeArrowheads="1"/>
          </p:cNvSpPr>
          <p:nvPr/>
        </p:nvSpPr>
        <p:spPr bwMode="auto">
          <a:xfrm>
            <a:off x="846662" y="9754253"/>
            <a:ext cx="20495922" cy="8607732"/>
          </a:xfrm>
          <a:prstGeom prst="roundRect">
            <a:avLst>
              <a:gd name="adj" fmla="val 7000"/>
            </a:avLst>
          </a:prstGeom>
          <a:solidFill>
            <a:schemeClr val="bg1"/>
          </a:solidFill>
          <a:ln w="9525">
            <a:solidFill>
              <a:schemeClr val="tx1"/>
            </a:solidFill>
            <a:round/>
            <a:headEnd/>
            <a:tailEnd/>
          </a:ln>
          <a:effectLst/>
        </p:spPr>
        <p:txBody>
          <a:bodyPr wrap="none" lIns="88555" tIns="44266" rIns="88555" bIns="44266" anchor="ctr"/>
          <a:lstStyle/>
          <a:p>
            <a:endParaRPr lang="en-US" dirty="0">
              <a:latin typeface="Calibri" pitchFamily="34" charset="0"/>
            </a:endParaRPr>
          </a:p>
        </p:txBody>
      </p:sp>
      <p:sp>
        <p:nvSpPr>
          <p:cNvPr id="30" name="AutoShape 4"/>
          <p:cNvSpPr>
            <a:spLocks noChangeArrowheads="1"/>
          </p:cNvSpPr>
          <p:nvPr/>
        </p:nvSpPr>
        <p:spPr bwMode="auto">
          <a:xfrm>
            <a:off x="846662" y="6914716"/>
            <a:ext cx="42521254" cy="2281386"/>
          </a:xfrm>
          <a:prstGeom prst="roundRect">
            <a:avLst>
              <a:gd name="adj" fmla="val 7000"/>
            </a:avLst>
          </a:prstGeom>
          <a:solidFill>
            <a:schemeClr val="bg1"/>
          </a:solidFill>
          <a:ln w="9525">
            <a:solidFill>
              <a:schemeClr val="tx1"/>
            </a:solidFill>
            <a:round/>
            <a:headEnd/>
            <a:tailEnd/>
          </a:ln>
          <a:effectLst/>
        </p:spPr>
        <p:txBody>
          <a:bodyPr wrap="none" lIns="88555" tIns="44266" rIns="88555" bIns="44266" anchor="ctr"/>
          <a:lstStyle/>
          <a:p>
            <a:endParaRPr lang="en-US" dirty="0">
              <a:latin typeface="Calibri" pitchFamily="34" charset="0"/>
            </a:endParaRPr>
          </a:p>
        </p:txBody>
      </p:sp>
      <p:pic>
        <p:nvPicPr>
          <p:cNvPr id="18" name="Picture 17" descr="Screen Shot 2013-01-11 at 6.56.19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807797" y="32287320"/>
            <a:ext cx="7431236" cy="587271"/>
          </a:xfrm>
          <a:prstGeom prst="rect">
            <a:avLst/>
          </a:prstGeom>
        </p:spPr>
      </p:pic>
      <p:sp>
        <p:nvSpPr>
          <p:cNvPr id="2058" name="Text Box 10"/>
          <p:cNvSpPr txBox="1">
            <a:spLocks noChangeArrowheads="1"/>
          </p:cNvSpPr>
          <p:nvPr/>
        </p:nvSpPr>
        <p:spPr bwMode="auto">
          <a:xfrm>
            <a:off x="437779" y="6718447"/>
            <a:ext cx="42519600" cy="1412816"/>
          </a:xfrm>
          <a:prstGeom prst="rect">
            <a:avLst/>
          </a:prstGeom>
          <a:noFill/>
          <a:ln w="9525">
            <a:noFill/>
            <a:miter lim="800000"/>
            <a:headEnd/>
            <a:tailEnd/>
          </a:ln>
          <a:effectLst/>
        </p:spPr>
        <p:txBody>
          <a:bodyPr wrap="square" lIns="88526" tIns="44256" rIns="88526" bIns="44256">
            <a:spAutoFit/>
          </a:bodyPr>
          <a:lstStyle/>
          <a:p>
            <a:pPr marL="457056" defTabSz="4249450">
              <a:spcBef>
                <a:spcPts val="0"/>
              </a:spcBef>
            </a:pPr>
            <a:endParaRPr lang="en-GB" b="1" dirty="0">
              <a:latin typeface="Helvetica"/>
              <a:cs typeface="Helvetica"/>
            </a:endParaRPr>
          </a:p>
        </p:txBody>
      </p:sp>
      <p:sp>
        <p:nvSpPr>
          <p:cNvPr id="2061" name="AutoShape 13"/>
          <p:cNvSpPr>
            <a:spLocks noChangeArrowheads="1"/>
          </p:cNvSpPr>
          <p:nvPr/>
        </p:nvSpPr>
        <p:spPr bwMode="auto">
          <a:xfrm>
            <a:off x="839750" y="655514"/>
            <a:ext cx="42519600" cy="5729077"/>
          </a:xfrm>
          <a:prstGeom prst="roundRect">
            <a:avLst>
              <a:gd name="adj" fmla="val 10870"/>
            </a:avLst>
          </a:prstGeom>
          <a:gradFill rotWithShape="1">
            <a:gsLst>
              <a:gs pos="0">
                <a:schemeClr val="bg1"/>
              </a:gs>
              <a:gs pos="100000">
                <a:schemeClr val="bg1"/>
              </a:gs>
            </a:gsLst>
            <a:lin ang="5400000" scaled="1"/>
          </a:gradFill>
          <a:ln w="9525">
            <a:solidFill>
              <a:schemeClr val="tx1"/>
            </a:solidFill>
            <a:round/>
            <a:headEnd/>
            <a:tailEnd/>
          </a:ln>
          <a:effectLst/>
        </p:spPr>
        <p:txBody>
          <a:bodyPr wrap="none" lIns="88526" tIns="44256" rIns="88526" bIns="44256" anchor="ctr"/>
          <a:lstStyle/>
          <a:p>
            <a:pPr defTabSz="4249450"/>
            <a:endParaRPr lang="en-US" dirty="0">
              <a:solidFill>
                <a:schemeClr val="bg1"/>
              </a:solidFill>
              <a:latin typeface="Calibri" pitchFamily="34" charset="0"/>
            </a:endParaRPr>
          </a:p>
        </p:txBody>
      </p:sp>
      <p:sp>
        <p:nvSpPr>
          <p:cNvPr id="2062" name="Text Box 14"/>
          <p:cNvSpPr txBox="1">
            <a:spLocks noChangeArrowheads="1"/>
          </p:cNvSpPr>
          <p:nvPr/>
        </p:nvSpPr>
        <p:spPr bwMode="auto">
          <a:xfrm>
            <a:off x="1476026" y="792017"/>
            <a:ext cx="40919400" cy="6275686"/>
          </a:xfrm>
          <a:prstGeom prst="rect">
            <a:avLst/>
          </a:prstGeom>
          <a:noFill/>
          <a:ln w="9525">
            <a:noFill/>
            <a:miter lim="800000"/>
            <a:headEnd/>
            <a:tailEnd/>
          </a:ln>
          <a:effectLst/>
        </p:spPr>
        <p:txBody>
          <a:bodyPr lIns="88526" tIns="44256" rIns="88526" bIns="44256">
            <a:spAutoFit/>
          </a:bodyPr>
          <a:lstStyle/>
          <a:p>
            <a:pPr>
              <a:spcBef>
                <a:spcPts val="0"/>
              </a:spcBef>
              <a:spcAft>
                <a:spcPts val="1800"/>
              </a:spcAft>
            </a:pPr>
            <a:r>
              <a:rPr lang="en-US" sz="6300" b="1" dirty="0">
                <a:latin typeface="Helvetica"/>
                <a:cs typeface="Helvetica"/>
              </a:rPr>
              <a:t>The E</a:t>
            </a:r>
            <a:r>
              <a:rPr lang="en-US" sz="6300" b="1" dirty="0" smtClean="0">
                <a:latin typeface="Helvetica"/>
                <a:cs typeface="Helvetica"/>
              </a:rPr>
              <a:t>ffects </a:t>
            </a:r>
            <a:r>
              <a:rPr lang="en-US" sz="6300" b="1" dirty="0">
                <a:latin typeface="Helvetica"/>
                <a:cs typeface="Helvetica"/>
              </a:rPr>
              <a:t>of </a:t>
            </a:r>
            <a:r>
              <a:rPr lang="en-US" sz="6300" b="1" dirty="0" smtClean="0">
                <a:latin typeface="Helvetica"/>
                <a:cs typeface="Helvetica"/>
              </a:rPr>
              <a:t>Efficacy </a:t>
            </a:r>
            <a:r>
              <a:rPr lang="en-US" sz="6300" b="1" dirty="0">
                <a:latin typeface="Helvetica"/>
                <a:cs typeface="Helvetica"/>
              </a:rPr>
              <a:t>P</a:t>
            </a:r>
            <a:r>
              <a:rPr lang="en-US" sz="6300" b="1" dirty="0" smtClean="0">
                <a:latin typeface="Helvetica"/>
                <a:cs typeface="Helvetica"/>
              </a:rPr>
              <a:t>erceptions </a:t>
            </a:r>
            <a:r>
              <a:rPr lang="en-US" sz="6300" b="1" dirty="0">
                <a:latin typeface="Helvetica"/>
                <a:cs typeface="Helvetica"/>
              </a:rPr>
              <a:t>and </a:t>
            </a:r>
            <a:r>
              <a:rPr lang="en-US" sz="6300" b="1" dirty="0" smtClean="0">
                <a:latin typeface="Helvetica"/>
                <a:cs typeface="Helvetica"/>
              </a:rPr>
              <a:t>Poverty Attributions </a:t>
            </a:r>
          </a:p>
          <a:p>
            <a:pPr>
              <a:spcBef>
                <a:spcPts val="0"/>
              </a:spcBef>
              <a:spcAft>
                <a:spcPts val="1800"/>
              </a:spcAft>
            </a:pPr>
            <a:r>
              <a:rPr lang="en-US" sz="6300" b="1" dirty="0">
                <a:latin typeface="Helvetica"/>
                <a:cs typeface="Helvetica"/>
              </a:rPr>
              <a:t>o</a:t>
            </a:r>
            <a:r>
              <a:rPr lang="en-US" sz="6300" b="1" dirty="0" smtClean="0">
                <a:latin typeface="Helvetica"/>
                <a:cs typeface="Helvetica"/>
              </a:rPr>
              <a:t>n </a:t>
            </a:r>
            <a:r>
              <a:rPr lang="en-US" sz="6300" b="1" dirty="0">
                <a:latin typeface="Helvetica"/>
                <a:cs typeface="Helvetica"/>
              </a:rPr>
              <a:t>P</a:t>
            </a:r>
            <a:r>
              <a:rPr lang="en-US" sz="6300" b="1" dirty="0" smtClean="0">
                <a:latin typeface="Helvetica"/>
                <a:cs typeface="Helvetica"/>
              </a:rPr>
              <a:t>ublic </a:t>
            </a:r>
            <a:r>
              <a:rPr lang="en-US" sz="6300" b="1" dirty="0">
                <a:latin typeface="Helvetica"/>
                <a:cs typeface="Helvetica"/>
              </a:rPr>
              <a:t>S</a:t>
            </a:r>
            <a:r>
              <a:rPr lang="en-US" sz="6300" b="1" dirty="0" smtClean="0">
                <a:latin typeface="Helvetica"/>
                <a:cs typeface="Helvetica"/>
              </a:rPr>
              <a:t>upport </a:t>
            </a:r>
            <a:r>
              <a:rPr lang="en-US" sz="6300" b="1" dirty="0">
                <a:latin typeface="Helvetica"/>
                <a:cs typeface="Helvetica"/>
              </a:rPr>
              <a:t>for </a:t>
            </a:r>
            <a:r>
              <a:rPr lang="en-US" sz="6300" b="1" dirty="0" smtClean="0">
                <a:latin typeface="Helvetica"/>
                <a:cs typeface="Helvetica"/>
              </a:rPr>
              <a:t>Development </a:t>
            </a:r>
            <a:r>
              <a:rPr lang="en-US" sz="6300" b="1" dirty="0">
                <a:latin typeface="Helvetica"/>
                <a:cs typeface="Helvetica"/>
              </a:rPr>
              <a:t>A</a:t>
            </a:r>
            <a:r>
              <a:rPr lang="en-US" sz="6300" b="1" dirty="0" smtClean="0">
                <a:latin typeface="Helvetica"/>
                <a:cs typeface="Helvetica"/>
              </a:rPr>
              <a:t>id</a:t>
            </a:r>
          </a:p>
          <a:p>
            <a:pPr>
              <a:spcBef>
                <a:spcPts val="0"/>
              </a:spcBef>
              <a:spcAft>
                <a:spcPts val="1800"/>
              </a:spcAft>
            </a:pPr>
            <a:r>
              <a:rPr lang="en-US" sz="5400" dirty="0" smtClean="0">
                <a:latin typeface="Helvetica"/>
                <a:cs typeface="Helvetica"/>
              </a:rPr>
              <a:t>Gregory </a:t>
            </a:r>
            <a:r>
              <a:rPr lang="en-US" sz="5400" dirty="0">
                <a:latin typeface="Helvetica"/>
                <a:cs typeface="Helvetica"/>
              </a:rPr>
              <a:t>D. B. </a:t>
            </a:r>
            <a:r>
              <a:rPr lang="en-US" sz="5400" dirty="0" smtClean="0">
                <a:latin typeface="Helvetica"/>
                <a:cs typeface="Helvetica"/>
              </a:rPr>
              <a:t>Boese</a:t>
            </a:r>
            <a:r>
              <a:rPr lang="en-US" sz="5400" baseline="30000" dirty="0" smtClean="0">
                <a:latin typeface="Helvetica"/>
                <a:cs typeface="Helvetica"/>
              </a:rPr>
              <a:t>1</a:t>
            </a:r>
            <a:r>
              <a:rPr lang="en-US" sz="5400" dirty="0">
                <a:latin typeface="Helvetica"/>
                <a:cs typeface="Helvetica"/>
              </a:rPr>
              <a:t> </a:t>
            </a:r>
            <a:r>
              <a:rPr lang="en-US" sz="5400" dirty="0" smtClean="0">
                <a:latin typeface="Helvetica"/>
                <a:cs typeface="Helvetica"/>
              </a:rPr>
              <a:t>and </a:t>
            </a:r>
            <a:r>
              <a:rPr lang="en-US" sz="5400" dirty="0">
                <a:latin typeface="Helvetica"/>
                <a:cs typeface="Helvetica"/>
              </a:rPr>
              <a:t>Bobbie N. J. Macdonald</a:t>
            </a:r>
            <a:r>
              <a:rPr lang="en-US" sz="5400" baseline="30000" dirty="0">
                <a:latin typeface="Helvetica"/>
                <a:cs typeface="Helvetica"/>
              </a:rPr>
              <a:t>2</a:t>
            </a:r>
          </a:p>
          <a:p>
            <a:pPr>
              <a:spcBef>
                <a:spcPts val="0"/>
              </a:spcBef>
              <a:spcAft>
                <a:spcPts val="600"/>
              </a:spcAft>
            </a:pPr>
            <a:r>
              <a:rPr lang="en-US" sz="4300" baseline="30000" dirty="0">
                <a:latin typeface="Helvetica"/>
                <a:cs typeface="Helvetica"/>
              </a:rPr>
              <a:t>1</a:t>
            </a:r>
            <a:r>
              <a:rPr lang="en-US" sz="4300" dirty="0">
                <a:latin typeface="Helvetica"/>
                <a:cs typeface="Helvetica"/>
              </a:rPr>
              <a:t>Simon Fraser University</a:t>
            </a:r>
          </a:p>
          <a:p>
            <a:pPr defTabSz="4249450">
              <a:spcBef>
                <a:spcPts val="0"/>
              </a:spcBef>
              <a:spcAft>
                <a:spcPts val="0"/>
              </a:spcAft>
            </a:pPr>
            <a:r>
              <a:rPr lang="en-US" sz="4300" dirty="0">
                <a:latin typeface="Helvetica"/>
                <a:cs typeface="Helvetica"/>
              </a:rPr>
              <a:t> </a:t>
            </a:r>
            <a:r>
              <a:rPr lang="en-US" sz="4300" baseline="30000" dirty="0">
                <a:latin typeface="Helvetica"/>
                <a:cs typeface="Helvetica"/>
              </a:rPr>
              <a:t>2</a:t>
            </a:r>
            <a:r>
              <a:rPr lang="en-US" sz="4300" dirty="0">
                <a:latin typeface="Helvetica"/>
                <a:cs typeface="Helvetica"/>
              </a:rPr>
              <a:t>London School of Economics and Political Science</a:t>
            </a:r>
          </a:p>
          <a:p>
            <a:pPr defTabSz="4249450"/>
            <a:endParaRPr lang="en-US" dirty="0">
              <a:latin typeface="Helvetica"/>
              <a:cs typeface="Helvetica"/>
            </a:endParaRPr>
          </a:p>
        </p:txBody>
      </p:sp>
      <p:pic>
        <p:nvPicPr>
          <p:cNvPr id="22" name="Picture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7667322" y="11150342"/>
            <a:ext cx="31363080" cy="9095290"/>
          </a:xfrm>
          <a:prstGeom prst="rect">
            <a:avLst/>
          </a:prstGeom>
        </p:spPr>
      </p:pic>
      <p:pic>
        <p:nvPicPr>
          <p:cNvPr id="29" name="Picture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8398842" y="11881862"/>
            <a:ext cx="31363080" cy="9095290"/>
          </a:xfrm>
          <a:prstGeom prst="rect">
            <a:avLst/>
          </a:prstGeom>
        </p:spPr>
      </p:pic>
      <p:pic>
        <p:nvPicPr>
          <p:cNvPr id="31" name="Picture 3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130362" y="12613382"/>
            <a:ext cx="31363080" cy="9095290"/>
          </a:xfrm>
          <a:prstGeom prst="rect">
            <a:avLst/>
          </a:prstGeom>
        </p:spPr>
      </p:pic>
      <p:pic>
        <p:nvPicPr>
          <p:cNvPr id="32" name="Picture 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861882" y="13344902"/>
            <a:ext cx="31363080" cy="9095290"/>
          </a:xfrm>
          <a:prstGeom prst="rect">
            <a:avLst/>
          </a:prstGeom>
        </p:spPr>
      </p:pic>
      <p:sp>
        <p:nvSpPr>
          <p:cNvPr id="47" name="AutoShape 4"/>
          <p:cNvSpPr>
            <a:spLocks noChangeArrowheads="1"/>
          </p:cNvSpPr>
          <p:nvPr/>
        </p:nvSpPr>
        <p:spPr bwMode="auto">
          <a:xfrm>
            <a:off x="823144" y="25495076"/>
            <a:ext cx="42544772" cy="7073844"/>
          </a:xfrm>
          <a:prstGeom prst="roundRect">
            <a:avLst>
              <a:gd name="adj" fmla="val 7000"/>
            </a:avLst>
          </a:prstGeom>
          <a:solidFill>
            <a:schemeClr val="bg1"/>
          </a:solidFill>
          <a:ln w="9525">
            <a:solidFill>
              <a:schemeClr val="tx1"/>
            </a:solidFill>
            <a:round/>
            <a:headEnd/>
            <a:tailEnd/>
          </a:ln>
          <a:effectLst/>
        </p:spPr>
        <p:txBody>
          <a:bodyPr wrap="none" lIns="88526" tIns="44256" rIns="88526" bIns="44256" anchor="ctr"/>
          <a:lstStyle/>
          <a:p>
            <a:pPr algn="l" defTabSz="4249450">
              <a:spcBef>
                <a:spcPts val="0"/>
              </a:spcBef>
            </a:pPr>
            <a:endParaRPr lang="en-US" sz="9600" b="1" dirty="0">
              <a:solidFill>
                <a:srgbClr val="000000"/>
              </a:solidFill>
              <a:latin typeface="Calibri" pitchFamily="34" charset="0"/>
            </a:endParaRPr>
          </a:p>
        </p:txBody>
      </p:sp>
      <p:pic>
        <p:nvPicPr>
          <p:cNvPr id="8" name="Picture 7" descr="SFU_2012.jpg"/>
          <p:cNvPicPr preferRelativeResize="0">
            <a:picLocks noChangeAspect="1"/>
          </p:cNvPicPr>
          <p:nvPr/>
        </p:nvPicPr>
        <p:blipFill>
          <a:blip r:embed="rId5">
            <a:extLst>
              <a:ext uri="{28A0092B-C50C-407E-A947-70E740481C1C}">
                <a14:useLocalDpi xmlns:a14="http://schemas.microsoft.com/office/drawing/2010/main" val="0"/>
              </a:ext>
            </a:extLst>
          </a:blip>
          <a:stretch>
            <a:fillRect/>
          </a:stretch>
        </p:blipFill>
        <p:spPr>
          <a:xfrm>
            <a:off x="1371600" y="1029600"/>
            <a:ext cx="8568164" cy="1788603"/>
          </a:xfrm>
          <a:prstGeom prst="rect">
            <a:avLst/>
          </a:prstGeom>
        </p:spPr>
      </p:pic>
      <p:sp>
        <p:nvSpPr>
          <p:cNvPr id="27" name="Text Box 10"/>
          <p:cNvSpPr txBox="1">
            <a:spLocks noChangeArrowheads="1"/>
          </p:cNvSpPr>
          <p:nvPr/>
        </p:nvSpPr>
        <p:spPr bwMode="auto">
          <a:xfrm>
            <a:off x="821793" y="6917667"/>
            <a:ext cx="42434385" cy="2120702"/>
          </a:xfrm>
          <a:prstGeom prst="rect">
            <a:avLst/>
          </a:prstGeom>
          <a:noFill/>
          <a:ln w="9525">
            <a:noFill/>
            <a:miter lim="800000"/>
            <a:headEnd/>
            <a:tailEnd/>
          </a:ln>
          <a:effectLst/>
        </p:spPr>
        <p:txBody>
          <a:bodyPr wrap="square" lIns="88526" tIns="44256" rIns="88526" bIns="44256">
            <a:spAutoFit/>
          </a:bodyPr>
          <a:lstStyle/>
          <a:p>
            <a:pPr defTabSz="4249450">
              <a:spcBef>
                <a:spcPts val="0"/>
              </a:spcBef>
            </a:pPr>
            <a:r>
              <a:rPr lang="en-GB" sz="6600" b="1" i="1" dirty="0">
                <a:latin typeface="Helvetica"/>
                <a:cs typeface="Helvetica"/>
              </a:rPr>
              <a:t>Understanding the determinants of support for development aid </a:t>
            </a:r>
            <a:r>
              <a:rPr lang="en-GB" sz="6600" b="1" i="1" dirty="0" smtClean="0">
                <a:latin typeface="Helvetica"/>
                <a:cs typeface="Helvetica"/>
              </a:rPr>
              <a:t>can help effectively </a:t>
            </a:r>
            <a:r>
              <a:rPr lang="en-GB" sz="6600" b="1" i="1" dirty="0">
                <a:latin typeface="Helvetica"/>
                <a:cs typeface="Helvetica"/>
              </a:rPr>
              <a:t>focus development education programs and promote critical engagement with development </a:t>
            </a:r>
            <a:r>
              <a:rPr lang="en-GB" sz="6600" b="1" i="1" dirty="0" smtClean="0">
                <a:latin typeface="Helvetica"/>
                <a:cs typeface="Helvetica"/>
              </a:rPr>
              <a:t>issues</a:t>
            </a:r>
            <a:r>
              <a:rPr lang="en-US" sz="6600" b="1" i="1" dirty="0" smtClean="0">
                <a:latin typeface="Helvetica"/>
                <a:cs typeface="Helvetica"/>
              </a:rPr>
              <a:t>  </a:t>
            </a:r>
            <a:endParaRPr lang="en-GB" sz="6600" b="1" i="1" dirty="0">
              <a:latin typeface="Helvetica"/>
              <a:cs typeface="Helvetica"/>
            </a:endParaRPr>
          </a:p>
        </p:txBody>
      </p:sp>
      <p:sp>
        <p:nvSpPr>
          <p:cNvPr id="28" name="Text Box 10"/>
          <p:cNvSpPr txBox="1">
            <a:spLocks noChangeArrowheads="1"/>
          </p:cNvSpPr>
          <p:nvPr/>
        </p:nvSpPr>
        <p:spPr bwMode="auto">
          <a:xfrm>
            <a:off x="753912" y="24043090"/>
            <a:ext cx="42519600" cy="1123517"/>
          </a:xfrm>
          <a:prstGeom prst="rect">
            <a:avLst/>
          </a:prstGeom>
          <a:noFill/>
          <a:ln w="9525">
            <a:noFill/>
            <a:miter lim="800000"/>
            <a:headEnd/>
            <a:tailEnd/>
          </a:ln>
          <a:effectLst/>
        </p:spPr>
        <p:txBody>
          <a:bodyPr wrap="square" lIns="88526" tIns="44256" rIns="88526" bIns="44256">
            <a:spAutoFit/>
          </a:bodyPr>
          <a:lstStyle/>
          <a:p>
            <a:pPr defTabSz="4249450">
              <a:spcBef>
                <a:spcPts val="0"/>
              </a:spcBef>
            </a:pPr>
            <a:endParaRPr lang="en-US" sz="6700" dirty="0"/>
          </a:p>
        </p:txBody>
      </p:sp>
      <p:sp>
        <p:nvSpPr>
          <p:cNvPr id="6" name="TextBox 5"/>
          <p:cNvSpPr txBox="1"/>
          <p:nvPr/>
        </p:nvSpPr>
        <p:spPr>
          <a:xfrm>
            <a:off x="1097549" y="25741600"/>
            <a:ext cx="41832326" cy="6740269"/>
          </a:xfrm>
          <a:prstGeom prst="rect">
            <a:avLst/>
          </a:prstGeom>
          <a:noFill/>
        </p:spPr>
        <p:txBody>
          <a:bodyPr wrap="square" lIns="91411" tIns="45701" rIns="91411" bIns="45701" rtlCol="0">
            <a:spAutoFit/>
          </a:bodyPr>
          <a:lstStyle/>
          <a:p>
            <a:pPr algn="l"/>
            <a:r>
              <a:rPr lang="en-US" sz="3600" b="1" dirty="0"/>
              <a:t>CONCLUSION #1: Perceptions of injustice, perceptions </a:t>
            </a:r>
            <a:r>
              <a:rPr lang="en-US" sz="3600" b="1" dirty="0" smtClean="0"/>
              <a:t>of inherent </a:t>
            </a:r>
            <a:r>
              <a:rPr lang="en-US" sz="3600" b="1" dirty="0"/>
              <a:t>aid efficacy, and identification with the cause predict support for development aid</a:t>
            </a:r>
            <a:r>
              <a:rPr lang="en-US" sz="3600" b="1" dirty="0" smtClean="0"/>
              <a:t>.</a:t>
            </a:r>
          </a:p>
          <a:p>
            <a:pPr algn="l"/>
            <a:endParaRPr lang="en-US" sz="3600" b="1" dirty="0"/>
          </a:p>
          <a:p>
            <a:pPr algn="l"/>
            <a:r>
              <a:rPr lang="en-US" sz="3600" b="1" dirty="0">
                <a:solidFill>
                  <a:srgbClr val="000000"/>
                </a:solidFill>
                <a:latin typeface="Helvetica"/>
                <a:cs typeface="Helvetica"/>
              </a:rPr>
              <a:t>CONCLUSION </a:t>
            </a:r>
            <a:r>
              <a:rPr lang="en-US" sz="3600" b="1" dirty="0" smtClean="0">
                <a:solidFill>
                  <a:srgbClr val="000000"/>
                </a:solidFill>
                <a:latin typeface="Helvetica"/>
                <a:cs typeface="Helvetica"/>
              </a:rPr>
              <a:t>#2: </a:t>
            </a:r>
            <a:r>
              <a:rPr lang="en-US" sz="3600" b="1" dirty="0">
                <a:solidFill>
                  <a:srgbClr val="000000"/>
                </a:solidFill>
                <a:latin typeface="Helvetica"/>
                <a:cs typeface="Helvetica"/>
              </a:rPr>
              <a:t>Religiosity predicts support for development aid directly and indirectly via increased perceptions of injustice and identification with the cause.  Liberal ideology predicts support for development aid directly and indirectly via increased perceptions of injustice</a:t>
            </a:r>
            <a:r>
              <a:rPr lang="en-US" sz="3600" b="1" dirty="0" smtClean="0">
                <a:solidFill>
                  <a:srgbClr val="000000"/>
                </a:solidFill>
                <a:latin typeface="Helvetica"/>
                <a:cs typeface="Helvetica"/>
              </a:rPr>
              <a:t>.</a:t>
            </a:r>
            <a:endParaRPr lang="en-US" sz="3600" dirty="0"/>
          </a:p>
          <a:p>
            <a:pPr algn="l"/>
            <a:endParaRPr lang="en-US" sz="3600" b="1" dirty="0"/>
          </a:p>
          <a:p>
            <a:pPr algn="l"/>
            <a:r>
              <a:rPr lang="en-US" sz="3600" b="1" dirty="0"/>
              <a:t>CONCLUSION </a:t>
            </a:r>
            <a:r>
              <a:rPr lang="en-US" sz="3600" b="1" dirty="0" smtClean="0"/>
              <a:t>#3:</a:t>
            </a:r>
            <a:r>
              <a:rPr lang="en-US" sz="3600" b="1" dirty="0"/>
              <a:t> Overall, respondents attributed poverty most strongly to war and conflict, government corruption, and disease, while poverty was most weakly attributed to fate, lack of ability, and lack of </a:t>
            </a:r>
            <a:r>
              <a:rPr lang="en-US" sz="3600" b="1" dirty="0" smtClean="0"/>
              <a:t>effort.</a:t>
            </a:r>
            <a:r>
              <a:rPr lang="en-US" sz="3600" dirty="0" smtClean="0"/>
              <a:t> </a:t>
            </a:r>
            <a:r>
              <a:rPr lang="en-US" sz="3600" b="1" dirty="0" smtClean="0"/>
              <a:t>Attributions </a:t>
            </a:r>
            <a:r>
              <a:rPr lang="en-US" sz="3600" b="1" dirty="0"/>
              <a:t>to external uncontrollable causes (e.g., disease) </a:t>
            </a:r>
            <a:r>
              <a:rPr lang="en-US" sz="3600" b="1" dirty="0" smtClean="0"/>
              <a:t>predicted </a:t>
            </a:r>
            <a:r>
              <a:rPr lang="en-US" sz="3600" b="1" dirty="0"/>
              <a:t>support for development aid indirectly via increased perceptions of injustice, perceptions </a:t>
            </a:r>
            <a:r>
              <a:rPr lang="en-US" sz="3600" b="1" dirty="0" smtClean="0"/>
              <a:t>of inherent </a:t>
            </a:r>
            <a:r>
              <a:rPr lang="en-US" sz="3600" b="1" dirty="0"/>
              <a:t>aid efficacy, and identification with the cause. Attributions to internal uncontrollable causes (e.g., lack of ability) </a:t>
            </a:r>
            <a:r>
              <a:rPr lang="en-US" sz="3600" b="1" dirty="0" smtClean="0"/>
              <a:t>predicted</a:t>
            </a:r>
            <a:r>
              <a:rPr lang="en-US" sz="3600" b="1" dirty="0"/>
              <a:t> support for development aid indirectly via decreased perceptions of injustice. </a:t>
            </a:r>
            <a:endParaRPr lang="en-US" sz="3600" b="1" dirty="0" smtClean="0"/>
          </a:p>
          <a:p>
            <a:pPr algn="l"/>
            <a:endParaRPr lang="en-US" sz="3600" b="1" dirty="0"/>
          </a:p>
          <a:p>
            <a:pPr algn="l"/>
            <a:r>
              <a:rPr lang="en-US" sz="3600" b="1" dirty="0"/>
              <a:t>CONCLUSION </a:t>
            </a:r>
            <a:r>
              <a:rPr lang="en-US" sz="3600" b="1" dirty="0" smtClean="0"/>
              <a:t>#4: Beliefs about how well aid organizations </a:t>
            </a:r>
            <a:r>
              <a:rPr lang="en-US" sz="3600" b="1" dirty="0"/>
              <a:t>and </a:t>
            </a:r>
            <a:r>
              <a:rPr lang="en-US" sz="3600" b="1" dirty="0" smtClean="0"/>
              <a:t>recipients use development </a:t>
            </a:r>
            <a:r>
              <a:rPr lang="en-US" sz="3600" b="1" dirty="0"/>
              <a:t>aid does NOT predict support for development aid, </a:t>
            </a:r>
            <a:r>
              <a:rPr lang="en-US" sz="3600" b="1" dirty="0" smtClean="0"/>
              <a:t>but trust that aid </a:t>
            </a:r>
            <a:r>
              <a:rPr lang="en-US" sz="3600" b="1" dirty="0"/>
              <a:t>organizations and recipients </a:t>
            </a:r>
            <a:r>
              <a:rPr lang="en-US" sz="3600" b="1" dirty="0" smtClean="0"/>
              <a:t>will use </a:t>
            </a:r>
            <a:r>
              <a:rPr lang="en-US" sz="3600" b="1" dirty="0"/>
              <a:t>aid effectively does predict support for development aid.</a:t>
            </a:r>
            <a:endParaRPr lang="en-US" sz="2400" b="1" dirty="0">
              <a:latin typeface="Helvetica"/>
              <a:cs typeface="Helvetica"/>
            </a:endParaRPr>
          </a:p>
        </p:txBody>
      </p:sp>
      <p:sp>
        <p:nvSpPr>
          <p:cNvPr id="15" name="TextBox 14"/>
          <p:cNvSpPr txBox="1"/>
          <p:nvPr/>
        </p:nvSpPr>
        <p:spPr>
          <a:xfrm>
            <a:off x="41673571" y="-158733"/>
            <a:ext cx="184666" cy="1415774"/>
          </a:xfrm>
          <a:prstGeom prst="rect">
            <a:avLst/>
          </a:prstGeom>
          <a:noFill/>
        </p:spPr>
        <p:txBody>
          <a:bodyPr wrap="none" lIns="91411" tIns="45701" rIns="91411" bIns="45701" rtlCol="0">
            <a:spAutoFit/>
          </a:bodyPr>
          <a:lstStyle/>
          <a:p>
            <a:endParaRPr lang="en-US" dirty="0"/>
          </a:p>
        </p:txBody>
      </p:sp>
      <p:sp>
        <p:nvSpPr>
          <p:cNvPr id="33" name="TextBox 32"/>
          <p:cNvSpPr txBox="1"/>
          <p:nvPr/>
        </p:nvSpPr>
        <p:spPr>
          <a:xfrm>
            <a:off x="24137489" y="22955121"/>
            <a:ext cx="17463211" cy="2012842"/>
          </a:xfrm>
          <a:prstGeom prst="rect">
            <a:avLst/>
          </a:prstGeom>
          <a:noFill/>
        </p:spPr>
        <p:txBody>
          <a:bodyPr wrap="square" lIns="91411" tIns="45701" rIns="91411" bIns="45701" rtlCol="0">
            <a:spAutoFit/>
          </a:bodyPr>
          <a:lstStyle/>
          <a:p>
            <a:pPr algn="l">
              <a:spcAft>
                <a:spcPts val="0"/>
              </a:spcAft>
            </a:pPr>
            <a:r>
              <a:rPr lang="en-US" sz="2400" i="1" dirty="0">
                <a:latin typeface="Helvetica"/>
                <a:cs typeface="Helvetica"/>
              </a:rPr>
              <a:t>n = 157 university students; </a:t>
            </a:r>
            <a:r>
              <a:rPr lang="el-GR" sz="2400" i="1" dirty="0"/>
              <a:t>χ</a:t>
            </a:r>
            <a:r>
              <a:rPr lang="en-US" sz="2400" i="1" baseline="30000" dirty="0">
                <a:latin typeface="Helvetica"/>
                <a:cs typeface="Helvetica"/>
              </a:rPr>
              <a:t>2</a:t>
            </a:r>
            <a:r>
              <a:rPr lang="en-US" sz="2400" i="1" dirty="0">
                <a:latin typeface="Helvetica"/>
                <a:cs typeface="Helvetica"/>
              </a:rPr>
              <a:t>(3) = 3.70, p = .296, CFI = 1.00, RMSEA = .039 </a:t>
            </a:r>
            <a:r>
              <a:rPr lang="en-CA" sz="2400" i="1" dirty="0"/>
              <a:t>(90% CI: &lt; .001, .15), SRMR = .025.</a:t>
            </a:r>
          </a:p>
          <a:p>
            <a:pPr algn="l">
              <a:spcAft>
                <a:spcPts val="0"/>
              </a:spcAft>
            </a:pPr>
            <a:endParaRPr lang="en-CA" sz="2400" i="1" dirty="0"/>
          </a:p>
          <a:p>
            <a:pPr algn="l">
              <a:spcAft>
                <a:spcPts val="0"/>
              </a:spcAft>
            </a:pPr>
            <a:r>
              <a:rPr lang="en-CA" sz="2400" i="1" dirty="0"/>
              <a:t>Dashed lines between exogenous and mediator variables indicate mediation was non-significant.  Additional paths tested in the model were excluded from the figure if non-significant. *p &lt; .05, **p &lt; .01</a:t>
            </a:r>
          </a:p>
          <a:p>
            <a:r>
              <a:rPr lang="en-CA" sz="2900" dirty="0"/>
              <a:t> </a:t>
            </a:r>
            <a:r>
              <a:rPr lang="en-US" sz="2900" dirty="0">
                <a:latin typeface="Helvetica"/>
                <a:cs typeface="Helvetica"/>
              </a:rPr>
              <a:t> </a:t>
            </a:r>
          </a:p>
        </p:txBody>
      </p:sp>
      <p:pic>
        <p:nvPicPr>
          <p:cNvPr id="4" name="Picture 3" descr="lse.jpg"/>
          <p:cNvPicPr preferRelativeResize="0">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5852400" y="1029602"/>
            <a:ext cx="5004750" cy="1787400"/>
          </a:xfrm>
          <a:prstGeom prst="rect">
            <a:avLst/>
          </a:prstGeom>
        </p:spPr>
      </p:pic>
      <p:graphicFrame>
        <p:nvGraphicFramePr>
          <p:cNvPr id="11" name="Table 10"/>
          <p:cNvGraphicFramePr>
            <a:graphicFrameLocks noGrp="1"/>
          </p:cNvGraphicFramePr>
          <p:nvPr>
            <p:extLst>
              <p:ext uri="{D42A27DB-BD31-4B8C-83A1-F6EECF244321}">
                <p14:modId xmlns:p14="http://schemas.microsoft.com/office/powerpoint/2010/main" val="4126278772"/>
              </p:ext>
            </p:extLst>
          </p:nvPr>
        </p:nvGraphicFramePr>
        <p:xfrm>
          <a:off x="6777347" y="18999135"/>
          <a:ext cx="14131443" cy="5956157"/>
        </p:xfrm>
        <a:graphic>
          <a:graphicData uri="http://schemas.openxmlformats.org/drawingml/2006/table">
            <a:tbl>
              <a:tblPr firstRow="1" bandRow="1">
                <a:tableStyleId>{5DA37D80-6434-44D0-A028-1B22A696006F}</a:tableStyleId>
              </a:tblPr>
              <a:tblGrid>
                <a:gridCol w="8378165"/>
                <a:gridCol w="5753278"/>
              </a:tblGrid>
              <a:tr h="498801">
                <a:tc>
                  <a:txBody>
                    <a:bodyPr/>
                    <a:lstStyle/>
                    <a:p>
                      <a:pPr algn="ctr">
                        <a:spcAft>
                          <a:spcPts val="0"/>
                        </a:spcAft>
                      </a:pPr>
                      <a:endParaRPr lang="en-US" sz="2800" b="1" dirty="0">
                        <a:solidFill>
                          <a:srgbClr val="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2800" b="1" dirty="0" smtClean="0">
                          <a:solidFill>
                            <a:srgbClr val="000000"/>
                          </a:solidFill>
                        </a:rPr>
                        <a:t>Support</a:t>
                      </a:r>
                      <a:r>
                        <a:rPr lang="en-US" sz="2800" b="1" baseline="0" dirty="0" smtClean="0">
                          <a:solidFill>
                            <a:srgbClr val="000000"/>
                          </a:solidFill>
                        </a:rPr>
                        <a:t> for Aid</a:t>
                      </a:r>
                      <a:endParaRPr lang="en-US" sz="2800" b="1" dirty="0">
                        <a:solidFill>
                          <a:srgbClr val="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1134039">
                <a:tc>
                  <a:txBody>
                    <a:bodyPr/>
                    <a:lstStyle/>
                    <a:p>
                      <a:pPr algn="l">
                        <a:spcAft>
                          <a:spcPts val="0"/>
                        </a:spcAft>
                      </a:pPr>
                      <a:r>
                        <a:rPr lang="en-US" sz="2800" b="1" dirty="0" smtClean="0">
                          <a:solidFill>
                            <a:srgbClr val="000000"/>
                          </a:solidFill>
                        </a:rPr>
                        <a:t>Efficacy of use</a:t>
                      </a:r>
                      <a:r>
                        <a:rPr lang="en-US" sz="2800" b="1" baseline="0" dirty="0" smtClean="0">
                          <a:solidFill>
                            <a:srgbClr val="000000"/>
                          </a:solidFill>
                        </a:rPr>
                        <a:t> by organizations</a:t>
                      </a:r>
                    </a:p>
                    <a:p>
                      <a:pPr algn="l">
                        <a:spcAft>
                          <a:spcPts val="0"/>
                        </a:spcAft>
                      </a:pPr>
                      <a:r>
                        <a:rPr lang="en-US" sz="2800" b="0" dirty="0" smtClean="0">
                          <a:solidFill>
                            <a:srgbClr val="000000"/>
                          </a:solidFill>
                        </a:rPr>
                        <a:t>      E.g.,</a:t>
                      </a:r>
                      <a:r>
                        <a:rPr lang="en-US" sz="2800" b="0" baseline="0" dirty="0" smtClean="0">
                          <a:solidFill>
                            <a:srgbClr val="000000"/>
                          </a:solidFill>
                        </a:rPr>
                        <a:t> A lot of aid is wasted by aid organizations.</a:t>
                      </a:r>
                      <a:endParaRPr lang="en-US" sz="2800" b="0" dirty="0">
                        <a:solidFill>
                          <a:srgbClr val="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2800" b="0" dirty="0" smtClean="0">
                          <a:solidFill>
                            <a:srgbClr val="000000"/>
                          </a:solidFill>
                        </a:rPr>
                        <a:t>.05</a:t>
                      </a:r>
                      <a:endParaRPr lang="en-US" sz="2800" b="0" dirty="0">
                        <a:solidFill>
                          <a:srgbClr val="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134039">
                <a:tc>
                  <a:txBody>
                    <a:bodyPr/>
                    <a:lstStyle/>
                    <a:p>
                      <a:pPr algn="l">
                        <a:spcAft>
                          <a:spcPts val="0"/>
                        </a:spcAft>
                      </a:pPr>
                      <a:r>
                        <a:rPr lang="en-US" sz="2800" b="1" dirty="0" smtClean="0">
                          <a:solidFill>
                            <a:srgbClr val="000000"/>
                          </a:solidFill>
                        </a:rPr>
                        <a:t>Efficacy of use by individuals</a:t>
                      </a:r>
                    </a:p>
                    <a:p>
                      <a:pPr algn="l">
                        <a:spcAft>
                          <a:spcPts val="0"/>
                        </a:spcAft>
                      </a:pPr>
                      <a:r>
                        <a:rPr lang="en-US" sz="2800" b="0" dirty="0" smtClean="0">
                          <a:solidFill>
                            <a:srgbClr val="000000"/>
                          </a:solidFill>
                        </a:rPr>
                        <a:t>      E.g., A lot of aid is wasted by aid beneficiaries.</a:t>
                      </a:r>
                      <a:endParaRPr lang="en-US" sz="2800" b="0" dirty="0">
                        <a:solidFill>
                          <a:srgbClr val="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2800" b="0" dirty="0" smtClean="0">
                          <a:solidFill>
                            <a:srgbClr val="000000"/>
                          </a:solidFill>
                        </a:rPr>
                        <a:t>.11</a:t>
                      </a:r>
                      <a:endParaRPr lang="en-US" sz="2800" b="0" dirty="0">
                        <a:solidFill>
                          <a:srgbClr val="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320356">
                <a:tc>
                  <a:txBody>
                    <a:bodyPr/>
                    <a:lstStyle/>
                    <a:p>
                      <a:pPr algn="l">
                        <a:spcAft>
                          <a:spcPts val="0"/>
                        </a:spcAft>
                      </a:pPr>
                      <a:r>
                        <a:rPr lang="en-US" sz="2800" b="1" dirty="0" smtClean="0">
                          <a:solidFill>
                            <a:srgbClr val="000000"/>
                          </a:solidFill>
                        </a:rPr>
                        <a:t>Trust of organizations</a:t>
                      </a:r>
                    </a:p>
                    <a:p>
                      <a:pPr algn="l">
                        <a:spcAft>
                          <a:spcPts val="0"/>
                        </a:spcAft>
                      </a:pPr>
                      <a:r>
                        <a:rPr lang="en-US" sz="2800" b="0" baseline="0" dirty="0" smtClean="0">
                          <a:solidFill>
                            <a:srgbClr val="000000"/>
                          </a:solidFill>
                        </a:rPr>
                        <a:t>      E.g., I trust that aid organizations who distribute</a:t>
                      </a:r>
                    </a:p>
                    <a:p>
                      <a:pPr algn="l">
                        <a:spcAft>
                          <a:spcPts val="0"/>
                        </a:spcAft>
                      </a:pPr>
                      <a:r>
                        <a:rPr lang="en-US" sz="2800" b="0" baseline="0" dirty="0" smtClean="0">
                          <a:solidFill>
                            <a:srgbClr val="000000"/>
                          </a:solidFill>
                        </a:rPr>
                        <a:t>      aid in developing countries will do so effectively.</a:t>
                      </a:r>
                      <a:endParaRPr lang="en-US" sz="2800" b="0" dirty="0" smtClean="0">
                        <a:solidFill>
                          <a:srgbClr val="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2800" b="0" dirty="0" smtClean="0">
                          <a:solidFill>
                            <a:srgbClr val="000000"/>
                          </a:solidFill>
                        </a:rPr>
                        <a:t>.48**</a:t>
                      </a:r>
                      <a:endParaRPr lang="en-US" sz="2800" b="0" dirty="0">
                        <a:solidFill>
                          <a:srgbClr val="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731134">
                <a:tc>
                  <a:txBody>
                    <a:bodyPr/>
                    <a:lstStyle/>
                    <a:p>
                      <a:pPr algn="l">
                        <a:spcAft>
                          <a:spcPts val="0"/>
                        </a:spcAft>
                      </a:pPr>
                      <a:r>
                        <a:rPr lang="en-US" sz="2800" b="1" dirty="0" smtClean="0">
                          <a:solidFill>
                            <a:srgbClr val="000000"/>
                          </a:solidFill>
                        </a:rPr>
                        <a:t>Trust of individuals</a:t>
                      </a:r>
                    </a:p>
                    <a:p>
                      <a:pPr algn="l">
                        <a:spcAft>
                          <a:spcPts val="0"/>
                        </a:spcAft>
                      </a:pPr>
                      <a:r>
                        <a:rPr lang="en-US" sz="2800" b="0" dirty="0" smtClean="0">
                          <a:solidFill>
                            <a:srgbClr val="000000"/>
                          </a:solidFill>
                        </a:rPr>
                        <a:t>      E.g.,</a:t>
                      </a:r>
                      <a:r>
                        <a:rPr lang="en-US" sz="2800" b="0" baseline="0" dirty="0" smtClean="0">
                          <a:solidFill>
                            <a:srgbClr val="000000"/>
                          </a:solidFill>
                        </a:rPr>
                        <a:t> I trust the people in developing countries</a:t>
                      </a:r>
                    </a:p>
                    <a:p>
                      <a:pPr algn="l">
                        <a:spcAft>
                          <a:spcPts val="0"/>
                        </a:spcAft>
                      </a:pPr>
                      <a:r>
                        <a:rPr lang="en-US" sz="2800" b="0" baseline="0" dirty="0" smtClean="0">
                          <a:solidFill>
                            <a:srgbClr val="000000"/>
                          </a:solidFill>
                        </a:rPr>
                        <a:t>      will use the aid they are given effectively.</a:t>
                      </a:r>
                      <a:endParaRPr lang="en-US" sz="2800" b="0" dirty="0" smtClean="0">
                        <a:solidFill>
                          <a:srgbClr val="000000"/>
                        </a:solidFill>
                      </a:endParaRPr>
                    </a:p>
                    <a:p>
                      <a:pPr algn="l">
                        <a:spcAft>
                          <a:spcPts val="0"/>
                        </a:spcAft>
                      </a:pPr>
                      <a:endParaRPr lang="en-US" sz="2800" b="0" dirty="0" smtClean="0">
                        <a:solidFill>
                          <a:srgbClr val="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2800" b="0" dirty="0" smtClean="0">
                          <a:solidFill>
                            <a:srgbClr val="000000"/>
                          </a:solidFill>
                        </a:rPr>
                        <a:t>.40**</a:t>
                      </a:r>
                      <a:endParaRPr lang="en-US" sz="2800" b="0" dirty="0">
                        <a:solidFill>
                          <a:srgbClr val="00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6" name="TextBox 25"/>
          <p:cNvSpPr txBox="1"/>
          <p:nvPr/>
        </p:nvSpPr>
        <p:spPr>
          <a:xfrm>
            <a:off x="1379032" y="18966321"/>
            <a:ext cx="4196162" cy="6001642"/>
          </a:xfrm>
          <a:prstGeom prst="rect">
            <a:avLst/>
          </a:prstGeom>
          <a:noFill/>
        </p:spPr>
        <p:txBody>
          <a:bodyPr wrap="square" rtlCol="0">
            <a:spAutoFit/>
          </a:bodyPr>
          <a:lstStyle/>
          <a:p>
            <a:pPr algn="l"/>
            <a:r>
              <a:rPr lang="en-US" sz="2400" i="1" dirty="0" smtClean="0"/>
              <a:t>While we used ‘inherent aid efficacy’ in our path model (e.g., “Aid is an effective way to reduce global poverty“), future research should investigate the multi-faceted nature of this construct:</a:t>
            </a:r>
          </a:p>
          <a:p>
            <a:pPr marL="457200" indent="-457200" algn="l">
              <a:buAutoNum type="arabicParenBoth"/>
            </a:pPr>
            <a:r>
              <a:rPr lang="en-US" sz="2400" dirty="0" smtClean="0"/>
              <a:t>Inherent efficacy</a:t>
            </a:r>
          </a:p>
          <a:p>
            <a:pPr marL="457200" indent="-457200" algn="l">
              <a:buAutoNum type="arabicParenBoth"/>
            </a:pPr>
            <a:r>
              <a:rPr lang="en-US" sz="2400" dirty="0" smtClean="0"/>
              <a:t>Beliefs about how well organizations or individuals actually use the aid they are given effectively.</a:t>
            </a:r>
          </a:p>
          <a:p>
            <a:pPr marL="457200" indent="-457200" algn="l">
              <a:buAutoNum type="arabicParenBoth"/>
            </a:pPr>
            <a:r>
              <a:rPr lang="en-US" sz="2400" dirty="0" smtClean="0"/>
              <a:t>Trust that organizations or individuals will use the aid they are given effectively.</a:t>
            </a:r>
          </a:p>
        </p:txBody>
      </p:sp>
      <p:sp>
        <p:nvSpPr>
          <p:cNvPr id="10" name="TextBox 9"/>
          <p:cNvSpPr txBox="1"/>
          <p:nvPr/>
        </p:nvSpPr>
        <p:spPr>
          <a:xfrm>
            <a:off x="6137889" y="26955689"/>
            <a:ext cx="184666" cy="1415772"/>
          </a:xfrm>
          <a:prstGeom prst="rect">
            <a:avLst/>
          </a:prstGeom>
          <a:noFill/>
        </p:spPr>
        <p:txBody>
          <a:bodyPr wrap="none" rtlCol="0">
            <a:spAutoFit/>
          </a:bodyPr>
          <a:lstStyle/>
          <a:p>
            <a:endParaRPr lang="en-US" dirty="0"/>
          </a:p>
        </p:txBody>
      </p:sp>
      <p:sp>
        <p:nvSpPr>
          <p:cNvPr id="35" name="Rectangle 34"/>
          <p:cNvSpPr/>
          <p:nvPr/>
        </p:nvSpPr>
        <p:spPr bwMode="auto">
          <a:xfrm>
            <a:off x="34790152" y="32562140"/>
            <a:ext cx="7482768" cy="356260"/>
          </a:xfrm>
          <a:prstGeom prst="rect">
            <a:avLst/>
          </a:prstGeom>
          <a:solidFill>
            <a:srgbClr val="00306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389438" rtl="0" eaLnBrk="1" fontAlgn="base" latinLnBrk="0" hangingPunct="1">
              <a:lnSpc>
                <a:spcPct val="100000"/>
              </a:lnSpc>
              <a:spcBef>
                <a:spcPct val="0"/>
              </a:spcBef>
              <a:spcAft>
                <a:spcPct val="0"/>
              </a:spcAft>
              <a:buClrTx/>
              <a:buSzTx/>
              <a:buFontTx/>
              <a:buNone/>
              <a:tabLst/>
            </a:pPr>
            <a:endParaRPr kumimoji="0" lang="en-CA" sz="8600" b="0" i="0" u="none" strike="noStrike" cap="none" normalizeH="0" baseline="0" smtClean="0">
              <a:ln>
                <a:noFill/>
              </a:ln>
              <a:solidFill>
                <a:schemeClr val="tx1"/>
              </a:solidFill>
              <a:effectLst/>
              <a:latin typeface="Arial" charset="0"/>
            </a:endParaRPr>
          </a:p>
        </p:txBody>
      </p:sp>
      <p:pic>
        <p:nvPicPr>
          <p:cNvPr id="37" name="Picture 36" descr="oda path model .pd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347569" y="8375919"/>
            <a:ext cx="19049462" cy="14720038"/>
          </a:xfrm>
          <a:prstGeom prst="rect">
            <a:avLst/>
          </a:prstGeom>
        </p:spPr>
      </p:pic>
      <p:graphicFrame>
        <p:nvGraphicFramePr>
          <p:cNvPr id="34" name="Chart 33"/>
          <p:cNvGraphicFramePr/>
          <p:nvPr>
            <p:extLst>
              <p:ext uri="{D42A27DB-BD31-4B8C-83A1-F6EECF244321}">
                <p14:modId xmlns:p14="http://schemas.microsoft.com/office/powerpoint/2010/main" val="2397132769"/>
              </p:ext>
            </p:extLst>
          </p:nvPr>
        </p:nvGraphicFramePr>
        <p:xfrm>
          <a:off x="1236297" y="9849600"/>
          <a:ext cx="9726581" cy="8432755"/>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39" name="Chart 38"/>
          <p:cNvGraphicFramePr/>
          <p:nvPr>
            <p:extLst>
              <p:ext uri="{D42A27DB-BD31-4B8C-83A1-F6EECF244321}">
                <p14:modId xmlns:p14="http://schemas.microsoft.com/office/powerpoint/2010/main" val="3908625060"/>
              </p:ext>
            </p:extLst>
          </p:nvPr>
        </p:nvGraphicFramePr>
        <p:xfrm>
          <a:off x="11268361" y="9849600"/>
          <a:ext cx="9726581" cy="8432755"/>
        </p:xfrm>
        <a:graphic>
          <a:graphicData uri="http://schemas.openxmlformats.org/drawingml/2006/chart">
            <c:chart xmlns:c="http://schemas.openxmlformats.org/drawingml/2006/chart" xmlns:r="http://schemas.openxmlformats.org/officeDocument/2006/relationships" r:id="rId9"/>
          </a:graphicData>
        </a:graphic>
      </p:graphicFrame>
      <p:sp>
        <p:nvSpPr>
          <p:cNvPr id="2" name="Rectangle 1"/>
          <p:cNvSpPr/>
          <p:nvPr/>
        </p:nvSpPr>
        <p:spPr>
          <a:xfrm>
            <a:off x="16441880" y="24043089"/>
            <a:ext cx="4094020" cy="830997"/>
          </a:xfrm>
          <a:prstGeom prst="rect">
            <a:avLst/>
          </a:prstGeom>
        </p:spPr>
        <p:txBody>
          <a:bodyPr wrap="square">
            <a:spAutoFit/>
          </a:bodyPr>
          <a:lstStyle/>
          <a:p>
            <a:pPr algn="l">
              <a:spcAft>
                <a:spcPts val="0"/>
              </a:spcAft>
            </a:pPr>
            <a:r>
              <a:rPr lang="en-CA" sz="2400" i="1" dirty="0" smtClean="0"/>
              <a:t>Note:  Pearson’s r reported.   *p </a:t>
            </a:r>
            <a:r>
              <a:rPr lang="en-CA" sz="2400" i="1" dirty="0"/>
              <a:t>&lt; .05, **p &lt; .01</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Expo.thmx</Template>
  <TotalTime>3991</TotalTime>
  <Words>389</Words>
  <Application>Microsoft Macintosh PowerPoint</Application>
  <PresentationFormat>Custom</PresentationFormat>
  <Paragraphs>42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dc:creator>
  <dc:description>©MegaPrint Inc. 2009</dc:description>
  <cp:lastModifiedBy>Greg</cp:lastModifiedBy>
  <cp:revision>235</cp:revision>
  <cp:lastPrinted>2012-06-28T18:39:57Z</cp:lastPrinted>
  <dcterms:created xsi:type="dcterms:W3CDTF">2012-06-25T21:42:32Z</dcterms:created>
  <dcterms:modified xsi:type="dcterms:W3CDTF">2013-01-14T16:27:57Z</dcterms:modified>
  <cp:category>Research Poster</cp:category>
</cp:coreProperties>
</file>