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0"/>
  </p:notesMasterIdLst>
  <p:sldIdLst>
    <p:sldId id="307" r:id="rId2"/>
    <p:sldId id="256" r:id="rId3"/>
    <p:sldId id="348" r:id="rId4"/>
    <p:sldId id="350" r:id="rId5"/>
    <p:sldId id="351" r:id="rId6"/>
    <p:sldId id="352" r:id="rId7"/>
    <p:sldId id="353" r:id="rId8"/>
    <p:sldId id="354" r:id="rId9"/>
    <p:sldId id="356" r:id="rId10"/>
    <p:sldId id="260" r:id="rId11"/>
    <p:sldId id="320" r:id="rId12"/>
    <p:sldId id="319" r:id="rId13"/>
    <p:sldId id="369" r:id="rId14"/>
    <p:sldId id="368" r:id="rId15"/>
    <p:sldId id="321" r:id="rId16"/>
    <p:sldId id="322" r:id="rId17"/>
    <p:sldId id="370" r:id="rId18"/>
    <p:sldId id="323" r:id="rId19"/>
    <p:sldId id="358" r:id="rId20"/>
    <p:sldId id="324" r:id="rId21"/>
    <p:sldId id="326" r:id="rId22"/>
    <p:sldId id="303" r:id="rId23"/>
    <p:sldId id="305" r:id="rId24"/>
    <p:sldId id="325" r:id="rId25"/>
    <p:sldId id="331" r:id="rId26"/>
    <p:sldId id="361" r:id="rId27"/>
    <p:sldId id="362" r:id="rId28"/>
    <p:sldId id="365" r:id="rId29"/>
    <p:sldId id="363" r:id="rId30"/>
    <p:sldId id="367" r:id="rId31"/>
    <p:sldId id="360" r:id="rId32"/>
    <p:sldId id="332" r:id="rId33"/>
    <p:sldId id="333" r:id="rId34"/>
    <p:sldId id="335" r:id="rId35"/>
    <p:sldId id="337" r:id="rId36"/>
    <p:sldId id="336" r:id="rId37"/>
    <p:sldId id="280" r:id="rId38"/>
    <p:sldId id="306"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434" autoAdjust="0"/>
  </p:normalViewPr>
  <p:slideViewPr>
    <p:cSldViewPr snapToGrid="0">
      <p:cViewPr varScale="1">
        <p:scale>
          <a:sx n="67" d="100"/>
          <a:sy n="67" d="100"/>
        </p:scale>
        <p:origin x="102" y="138"/>
      </p:cViewPr>
      <p:guideLst>
        <p:guide orient="horz" pos="2160"/>
        <p:guide pos="3840"/>
      </p:guideLst>
    </p:cSldViewPr>
  </p:slideViewPr>
  <p:outlineViewPr>
    <p:cViewPr>
      <p:scale>
        <a:sx n="33" d="100"/>
        <a:sy n="33" d="100"/>
      </p:scale>
      <p:origin x="0" y="-26166"/>
    </p:cViewPr>
  </p:outlineViewPr>
  <p:notesTextViewPr>
    <p:cViewPr>
      <p:scale>
        <a:sx n="1" d="1"/>
        <a:sy n="1" d="1"/>
      </p:scale>
      <p:origin x="0" y="0"/>
    </p:cViewPr>
  </p:notesTextViewPr>
  <p:sorterViewPr>
    <p:cViewPr>
      <p:scale>
        <a:sx n="100" d="100"/>
        <a:sy n="100" d="100"/>
      </p:scale>
      <p:origin x="0" y="-657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5CEBFE-8E7B-4387-B80D-C234D5A8626B}" type="doc">
      <dgm:prSet loTypeId="urn:microsoft.com/office/officeart/2005/8/layout/venn3" loCatId="relationship" qsTypeId="urn:microsoft.com/office/officeart/2005/8/quickstyle/simple5" qsCatId="simple" csTypeId="urn:microsoft.com/office/officeart/2005/8/colors/accent1_2" csCatId="accent1" phldr="1"/>
      <dgm:spPr/>
      <dgm:t>
        <a:bodyPr/>
        <a:lstStyle/>
        <a:p>
          <a:endParaRPr lang="en-GB"/>
        </a:p>
      </dgm:t>
    </dgm:pt>
    <dgm:pt modelId="{E5595DD7-70B4-41A4-86A8-AAD5BB74B32F}">
      <dgm:prSet phldrT="[Text]"/>
      <dgm:spPr/>
      <dgm:t>
        <a:bodyPr/>
        <a:lstStyle/>
        <a:p>
          <a:r>
            <a:rPr lang="en-GB" dirty="0" smtClean="0"/>
            <a:t>Human Laws</a:t>
          </a:r>
          <a:endParaRPr lang="en-GB" dirty="0"/>
        </a:p>
      </dgm:t>
    </dgm:pt>
    <dgm:pt modelId="{00C60827-2CD2-4D1E-8206-E96210BFDAA8}" type="parTrans" cxnId="{EC5B8C30-3067-4C28-ADFD-5381259A4F2A}">
      <dgm:prSet/>
      <dgm:spPr/>
      <dgm:t>
        <a:bodyPr/>
        <a:lstStyle/>
        <a:p>
          <a:endParaRPr lang="en-GB"/>
        </a:p>
      </dgm:t>
    </dgm:pt>
    <dgm:pt modelId="{8E2EB737-4E62-446C-8E71-1B42B3C32A22}" type="sibTrans" cxnId="{EC5B8C30-3067-4C28-ADFD-5381259A4F2A}">
      <dgm:prSet/>
      <dgm:spPr/>
      <dgm:t>
        <a:bodyPr/>
        <a:lstStyle/>
        <a:p>
          <a:endParaRPr lang="en-GB"/>
        </a:p>
      </dgm:t>
    </dgm:pt>
    <dgm:pt modelId="{28C7B864-F65A-4A8A-BA0E-15559924D939}">
      <dgm:prSet phldrT="[Text]"/>
      <dgm:spPr/>
      <dgm:t>
        <a:bodyPr/>
        <a:lstStyle/>
        <a:p>
          <a:r>
            <a:rPr lang="en-GB" dirty="0" smtClean="0"/>
            <a:t>Natural Laws</a:t>
          </a:r>
          <a:endParaRPr lang="en-GB" dirty="0"/>
        </a:p>
      </dgm:t>
    </dgm:pt>
    <dgm:pt modelId="{A78BA3B9-27D4-4C38-A758-0525C92C3855}" type="parTrans" cxnId="{8B6F5473-4F5D-4EB1-B166-27DC22213698}">
      <dgm:prSet/>
      <dgm:spPr/>
      <dgm:t>
        <a:bodyPr/>
        <a:lstStyle/>
        <a:p>
          <a:endParaRPr lang="en-GB"/>
        </a:p>
      </dgm:t>
    </dgm:pt>
    <dgm:pt modelId="{6F201946-5ECA-4EBF-9CE7-7D900A16A55F}" type="sibTrans" cxnId="{8B6F5473-4F5D-4EB1-B166-27DC22213698}">
      <dgm:prSet/>
      <dgm:spPr/>
      <dgm:t>
        <a:bodyPr/>
        <a:lstStyle/>
        <a:p>
          <a:endParaRPr lang="en-GB"/>
        </a:p>
      </dgm:t>
    </dgm:pt>
    <dgm:pt modelId="{6F52D05B-CBC0-4D65-969E-94F23744646D}" type="pres">
      <dgm:prSet presAssocID="{7B5CEBFE-8E7B-4387-B80D-C234D5A8626B}" presName="Name0" presStyleCnt="0">
        <dgm:presLayoutVars>
          <dgm:dir/>
          <dgm:resizeHandles val="exact"/>
        </dgm:presLayoutVars>
      </dgm:prSet>
      <dgm:spPr/>
      <dgm:t>
        <a:bodyPr/>
        <a:lstStyle/>
        <a:p>
          <a:endParaRPr lang="en-GB"/>
        </a:p>
      </dgm:t>
    </dgm:pt>
    <dgm:pt modelId="{0CF9AA15-C267-4118-83A6-BAA741ADFFD4}" type="pres">
      <dgm:prSet presAssocID="{E5595DD7-70B4-41A4-86A8-AAD5BB74B32F}" presName="Name5" presStyleLbl="vennNode1" presStyleIdx="0" presStyleCnt="2" custScaleX="49230" custScaleY="49230" custLinFactX="-4379" custLinFactNeighborX="-100000" custLinFactNeighborY="16207">
        <dgm:presLayoutVars>
          <dgm:bulletEnabled val="1"/>
        </dgm:presLayoutVars>
      </dgm:prSet>
      <dgm:spPr/>
      <dgm:t>
        <a:bodyPr/>
        <a:lstStyle/>
        <a:p>
          <a:endParaRPr lang="en-GB"/>
        </a:p>
      </dgm:t>
    </dgm:pt>
    <dgm:pt modelId="{D1574676-ACE2-4183-B564-136C6F70B485}" type="pres">
      <dgm:prSet presAssocID="{8E2EB737-4E62-446C-8E71-1B42B3C32A22}" presName="space" presStyleCnt="0"/>
      <dgm:spPr/>
    </dgm:pt>
    <dgm:pt modelId="{4296EFBB-2034-4841-AC87-1A7E2A4106D9}" type="pres">
      <dgm:prSet presAssocID="{28C7B864-F65A-4A8A-BA0E-15559924D939}" presName="Name5" presStyleLbl="vennNode1" presStyleIdx="1" presStyleCnt="2" custScaleX="49230" custScaleY="49230" custLinFactX="3257" custLinFactNeighborX="100000" custLinFactNeighborY="-16228">
        <dgm:presLayoutVars>
          <dgm:bulletEnabled val="1"/>
        </dgm:presLayoutVars>
      </dgm:prSet>
      <dgm:spPr/>
      <dgm:t>
        <a:bodyPr/>
        <a:lstStyle/>
        <a:p>
          <a:endParaRPr lang="en-GB"/>
        </a:p>
      </dgm:t>
    </dgm:pt>
  </dgm:ptLst>
  <dgm:cxnLst>
    <dgm:cxn modelId="{8B6F5473-4F5D-4EB1-B166-27DC22213698}" srcId="{7B5CEBFE-8E7B-4387-B80D-C234D5A8626B}" destId="{28C7B864-F65A-4A8A-BA0E-15559924D939}" srcOrd="1" destOrd="0" parTransId="{A78BA3B9-27D4-4C38-A758-0525C92C3855}" sibTransId="{6F201946-5ECA-4EBF-9CE7-7D900A16A55F}"/>
    <dgm:cxn modelId="{A4FD473E-4E1D-4525-A880-56C1F2FB2E85}" type="presOf" srcId="{28C7B864-F65A-4A8A-BA0E-15559924D939}" destId="{4296EFBB-2034-4841-AC87-1A7E2A4106D9}" srcOrd="0" destOrd="0" presId="urn:microsoft.com/office/officeart/2005/8/layout/venn3"/>
    <dgm:cxn modelId="{EC5B8C30-3067-4C28-ADFD-5381259A4F2A}" srcId="{7B5CEBFE-8E7B-4387-B80D-C234D5A8626B}" destId="{E5595DD7-70B4-41A4-86A8-AAD5BB74B32F}" srcOrd="0" destOrd="0" parTransId="{00C60827-2CD2-4D1E-8206-E96210BFDAA8}" sibTransId="{8E2EB737-4E62-446C-8E71-1B42B3C32A22}"/>
    <dgm:cxn modelId="{78108BE4-1F26-430C-9AB0-8903F6AD4E10}" type="presOf" srcId="{E5595DD7-70B4-41A4-86A8-AAD5BB74B32F}" destId="{0CF9AA15-C267-4118-83A6-BAA741ADFFD4}" srcOrd="0" destOrd="0" presId="urn:microsoft.com/office/officeart/2005/8/layout/venn3"/>
    <dgm:cxn modelId="{B1F6B0D0-C5D7-4108-87D7-B33CDE58D75B}" type="presOf" srcId="{7B5CEBFE-8E7B-4387-B80D-C234D5A8626B}" destId="{6F52D05B-CBC0-4D65-969E-94F23744646D}" srcOrd="0" destOrd="0" presId="urn:microsoft.com/office/officeart/2005/8/layout/venn3"/>
    <dgm:cxn modelId="{8C8C64E0-80E9-425C-90F4-27BA8C67055A}" type="presParOf" srcId="{6F52D05B-CBC0-4D65-969E-94F23744646D}" destId="{0CF9AA15-C267-4118-83A6-BAA741ADFFD4}" srcOrd="0" destOrd="0" presId="urn:microsoft.com/office/officeart/2005/8/layout/venn3"/>
    <dgm:cxn modelId="{03FB9F1A-2A64-4BD6-8167-F49AD5A1868C}" type="presParOf" srcId="{6F52D05B-CBC0-4D65-969E-94F23744646D}" destId="{D1574676-ACE2-4183-B564-136C6F70B485}" srcOrd="1" destOrd="0" presId="urn:microsoft.com/office/officeart/2005/8/layout/venn3"/>
    <dgm:cxn modelId="{595B1A57-12A4-4386-8A99-D2C362FF1839}" type="presParOf" srcId="{6F52D05B-CBC0-4D65-969E-94F23744646D}" destId="{4296EFBB-2034-4841-AC87-1A7E2A4106D9}" srcOrd="2"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3C8EAC-8434-4B89-AD13-4BDC38C340D7}" type="doc">
      <dgm:prSet loTypeId="urn:microsoft.com/office/officeart/2005/8/layout/venn3" loCatId="relationship" qsTypeId="urn:microsoft.com/office/officeart/2005/8/quickstyle/simple5" qsCatId="simple" csTypeId="urn:microsoft.com/office/officeart/2005/8/colors/accent5_2" csCatId="accent5" phldr="1"/>
      <dgm:spPr/>
      <dgm:t>
        <a:bodyPr/>
        <a:lstStyle/>
        <a:p>
          <a:endParaRPr lang="en-GB"/>
        </a:p>
      </dgm:t>
    </dgm:pt>
    <dgm:pt modelId="{4DF4D13A-B64C-4E0D-B6B5-300FA715D400}">
      <dgm:prSet phldrT="[Text]"/>
      <dgm:spPr/>
      <dgm:t>
        <a:bodyPr/>
        <a:lstStyle/>
        <a:p>
          <a:r>
            <a:rPr lang="en-GB" dirty="0" smtClean="0"/>
            <a:t>Natural Laws</a:t>
          </a:r>
          <a:endParaRPr lang="en-GB" dirty="0"/>
        </a:p>
      </dgm:t>
    </dgm:pt>
    <dgm:pt modelId="{F1CE6C77-DB5A-4846-A263-5A1358B78435}" type="parTrans" cxnId="{3564AE58-A415-4243-99A7-87E239798CD3}">
      <dgm:prSet/>
      <dgm:spPr/>
      <dgm:t>
        <a:bodyPr/>
        <a:lstStyle/>
        <a:p>
          <a:endParaRPr lang="en-GB"/>
        </a:p>
      </dgm:t>
    </dgm:pt>
    <dgm:pt modelId="{D4600B0D-FC8A-49CE-A599-1624AA084071}" type="sibTrans" cxnId="{3564AE58-A415-4243-99A7-87E239798CD3}">
      <dgm:prSet/>
      <dgm:spPr/>
      <dgm:t>
        <a:bodyPr/>
        <a:lstStyle/>
        <a:p>
          <a:endParaRPr lang="en-GB"/>
        </a:p>
      </dgm:t>
    </dgm:pt>
    <dgm:pt modelId="{F67647E6-432D-4469-8E9B-1D3A7E78BAD1}">
      <dgm:prSet phldrT="[Text]"/>
      <dgm:spPr/>
      <dgm:t>
        <a:bodyPr/>
        <a:lstStyle/>
        <a:p>
          <a:r>
            <a:rPr lang="en-GB" dirty="0" smtClean="0"/>
            <a:t>Human Laws</a:t>
          </a:r>
        </a:p>
      </dgm:t>
    </dgm:pt>
    <dgm:pt modelId="{CC4388F1-0E35-42E6-9122-9C8D85C8C052}" type="parTrans" cxnId="{FDFC7961-D7D8-40E0-9669-5F92FBCC88C8}">
      <dgm:prSet/>
      <dgm:spPr/>
      <dgm:t>
        <a:bodyPr/>
        <a:lstStyle/>
        <a:p>
          <a:endParaRPr lang="en-GB"/>
        </a:p>
      </dgm:t>
    </dgm:pt>
    <dgm:pt modelId="{6CF6BEFD-7399-4AE7-BB03-0B8E389ADDDC}" type="sibTrans" cxnId="{FDFC7961-D7D8-40E0-9669-5F92FBCC88C8}">
      <dgm:prSet/>
      <dgm:spPr/>
      <dgm:t>
        <a:bodyPr/>
        <a:lstStyle/>
        <a:p>
          <a:endParaRPr lang="en-GB"/>
        </a:p>
      </dgm:t>
    </dgm:pt>
    <dgm:pt modelId="{6A8EDE54-0E84-4DF3-9926-DAAC573A5A28}" type="pres">
      <dgm:prSet presAssocID="{BC3C8EAC-8434-4B89-AD13-4BDC38C340D7}" presName="Name0" presStyleCnt="0">
        <dgm:presLayoutVars>
          <dgm:dir/>
          <dgm:resizeHandles val="exact"/>
        </dgm:presLayoutVars>
      </dgm:prSet>
      <dgm:spPr/>
      <dgm:t>
        <a:bodyPr/>
        <a:lstStyle/>
        <a:p>
          <a:endParaRPr lang="en-GB"/>
        </a:p>
      </dgm:t>
    </dgm:pt>
    <dgm:pt modelId="{9AF05F72-C590-4621-996C-BF5431C24F3E}" type="pres">
      <dgm:prSet presAssocID="{4DF4D13A-B64C-4E0D-B6B5-300FA715D400}" presName="Name5" presStyleLbl="vennNode1" presStyleIdx="0" presStyleCnt="2">
        <dgm:presLayoutVars>
          <dgm:bulletEnabled val="1"/>
        </dgm:presLayoutVars>
      </dgm:prSet>
      <dgm:spPr/>
      <dgm:t>
        <a:bodyPr/>
        <a:lstStyle/>
        <a:p>
          <a:endParaRPr lang="en-GB"/>
        </a:p>
      </dgm:t>
    </dgm:pt>
    <dgm:pt modelId="{0225DC18-3587-4D5E-8D8E-FCE75CCDD66D}" type="pres">
      <dgm:prSet presAssocID="{D4600B0D-FC8A-49CE-A599-1624AA084071}" presName="space" presStyleCnt="0"/>
      <dgm:spPr/>
    </dgm:pt>
    <dgm:pt modelId="{534C16BD-B884-4ED2-9130-4B891E583B86}" type="pres">
      <dgm:prSet presAssocID="{F67647E6-432D-4469-8E9B-1D3A7E78BAD1}" presName="Name5" presStyleLbl="vennNode1" presStyleIdx="1" presStyleCnt="2">
        <dgm:presLayoutVars>
          <dgm:bulletEnabled val="1"/>
        </dgm:presLayoutVars>
      </dgm:prSet>
      <dgm:spPr/>
      <dgm:t>
        <a:bodyPr/>
        <a:lstStyle/>
        <a:p>
          <a:endParaRPr lang="en-GB"/>
        </a:p>
      </dgm:t>
    </dgm:pt>
  </dgm:ptLst>
  <dgm:cxnLst>
    <dgm:cxn modelId="{FDFC7961-D7D8-40E0-9669-5F92FBCC88C8}" srcId="{BC3C8EAC-8434-4B89-AD13-4BDC38C340D7}" destId="{F67647E6-432D-4469-8E9B-1D3A7E78BAD1}" srcOrd="1" destOrd="0" parTransId="{CC4388F1-0E35-42E6-9122-9C8D85C8C052}" sibTransId="{6CF6BEFD-7399-4AE7-BB03-0B8E389ADDDC}"/>
    <dgm:cxn modelId="{3564AE58-A415-4243-99A7-87E239798CD3}" srcId="{BC3C8EAC-8434-4B89-AD13-4BDC38C340D7}" destId="{4DF4D13A-B64C-4E0D-B6B5-300FA715D400}" srcOrd="0" destOrd="0" parTransId="{F1CE6C77-DB5A-4846-A263-5A1358B78435}" sibTransId="{D4600B0D-FC8A-49CE-A599-1624AA084071}"/>
    <dgm:cxn modelId="{A6F52F82-10E0-4208-B528-6B5CAA5E82B5}" type="presOf" srcId="{BC3C8EAC-8434-4B89-AD13-4BDC38C340D7}" destId="{6A8EDE54-0E84-4DF3-9926-DAAC573A5A28}" srcOrd="0" destOrd="0" presId="urn:microsoft.com/office/officeart/2005/8/layout/venn3"/>
    <dgm:cxn modelId="{0EB6A482-81C9-4294-9C98-C4AFB2758548}" type="presOf" srcId="{F67647E6-432D-4469-8E9B-1D3A7E78BAD1}" destId="{534C16BD-B884-4ED2-9130-4B891E583B86}" srcOrd="0" destOrd="0" presId="urn:microsoft.com/office/officeart/2005/8/layout/venn3"/>
    <dgm:cxn modelId="{6891D041-5AEE-45AE-A790-C2793B7AD77F}" type="presOf" srcId="{4DF4D13A-B64C-4E0D-B6B5-300FA715D400}" destId="{9AF05F72-C590-4621-996C-BF5431C24F3E}" srcOrd="0" destOrd="0" presId="urn:microsoft.com/office/officeart/2005/8/layout/venn3"/>
    <dgm:cxn modelId="{BEF94153-C435-44B6-A02D-7D808C98BE13}" type="presParOf" srcId="{6A8EDE54-0E84-4DF3-9926-DAAC573A5A28}" destId="{9AF05F72-C590-4621-996C-BF5431C24F3E}" srcOrd="0" destOrd="0" presId="urn:microsoft.com/office/officeart/2005/8/layout/venn3"/>
    <dgm:cxn modelId="{6AC4684E-6A62-488D-BDAA-32917C6862AC}" type="presParOf" srcId="{6A8EDE54-0E84-4DF3-9926-DAAC573A5A28}" destId="{0225DC18-3587-4D5E-8D8E-FCE75CCDD66D}" srcOrd="1" destOrd="0" presId="urn:microsoft.com/office/officeart/2005/8/layout/venn3"/>
    <dgm:cxn modelId="{002226D4-253B-402A-ABCC-7B1D059C942A}" type="presParOf" srcId="{6A8EDE54-0E84-4DF3-9926-DAAC573A5A28}" destId="{534C16BD-B884-4ED2-9130-4B891E583B86}" srcOrd="2" destOrd="0" presId="urn:microsoft.com/office/officeart/2005/8/layout/venn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527DE2-656E-4D83-8EAA-56CD6776DA28}" type="datetimeFigureOut">
              <a:rPr lang="en-GB" smtClean="0"/>
              <a:t>29/12/2015</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5C1C1A-0A65-4D62-BCBA-3CFE103C4DD8}" type="slidenum">
              <a:rPr lang="en-GB" smtClean="0"/>
              <a:t>‹#›</a:t>
            </a:fld>
            <a:endParaRPr lang="en-GB"/>
          </a:p>
        </p:txBody>
      </p:sp>
    </p:spTree>
    <p:extLst>
      <p:ext uri="{BB962C8B-B14F-4D97-AF65-F5344CB8AC3E}">
        <p14:creationId xmlns:p14="http://schemas.microsoft.com/office/powerpoint/2010/main" val="2511142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17731C-75D3-443F-A9FF-A3CE4432BA5A}" type="slidenum">
              <a:rPr lang="en-US" smtClean="0"/>
              <a:t>4</a:t>
            </a:fld>
            <a:endParaRPr lang="en-US"/>
          </a:p>
        </p:txBody>
      </p:sp>
    </p:spTree>
    <p:extLst>
      <p:ext uri="{BB962C8B-B14F-4D97-AF65-F5344CB8AC3E}">
        <p14:creationId xmlns:p14="http://schemas.microsoft.com/office/powerpoint/2010/main" val="13543224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5C1C1A-0A65-4D62-BCBA-3CFE103C4DD8}" type="slidenum">
              <a:rPr lang="en-GB" smtClean="0"/>
              <a:t>7</a:t>
            </a:fld>
            <a:endParaRPr lang="en-GB"/>
          </a:p>
        </p:txBody>
      </p:sp>
    </p:spTree>
    <p:extLst>
      <p:ext uri="{BB962C8B-B14F-4D97-AF65-F5344CB8AC3E}">
        <p14:creationId xmlns:p14="http://schemas.microsoft.com/office/powerpoint/2010/main" val="35318485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5C1C1A-0A65-4D62-BCBA-3CFE103C4DD8}" type="slidenum">
              <a:rPr lang="en-GB" smtClean="0"/>
              <a:t>16</a:t>
            </a:fld>
            <a:endParaRPr lang="en-GB"/>
          </a:p>
        </p:txBody>
      </p:sp>
    </p:spTree>
    <p:extLst>
      <p:ext uri="{BB962C8B-B14F-4D97-AF65-F5344CB8AC3E}">
        <p14:creationId xmlns:p14="http://schemas.microsoft.com/office/powerpoint/2010/main" val="3141460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p:nvSpPr>
        <p:spPr>
          <a:xfrm>
            <a:off x="0" y="1"/>
            <a:ext cx="12192000" cy="35433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1"/>
            <a:ext cx="12192000" cy="3543300"/>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12/29/2015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12/29/2015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12/29/2015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12/29/2015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12/29/2015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12/29/2015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12/29/2015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12/29/2015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12/29/2015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12/29/2015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12/29/2015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12/29/2015</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gutenberg.org/files/14504/14504-h/longess.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700" y="4667250"/>
            <a:ext cx="7962900" cy="1755927"/>
          </a:xfrm>
        </p:spPr>
        <p:txBody>
          <a:bodyPr>
            <a:normAutofit fontScale="90000"/>
          </a:bodyPr>
          <a:lstStyle/>
          <a:p>
            <a:r>
              <a:rPr lang="en-GB" sz="6000" dirty="0" smtClean="0"/>
              <a:t>Keynote Presentation</a:t>
            </a:r>
            <a:br>
              <a:rPr lang="en-GB" sz="6000" dirty="0" smtClean="0"/>
            </a:br>
            <a:r>
              <a:rPr lang="en-GB" sz="5400" dirty="0"/>
              <a:t>University of </a:t>
            </a:r>
            <a:r>
              <a:rPr lang="en-GB" sz="5400" dirty="0" smtClean="0"/>
              <a:t>Thessaly, Greece</a:t>
            </a:r>
            <a:r>
              <a:rPr lang="en-GB" sz="6000" dirty="0"/>
              <a:t/>
            </a:r>
            <a:br>
              <a:rPr lang="en-GB" sz="6000" dirty="0"/>
            </a:br>
            <a:r>
              <a:rPr lang="en-GB" sz="4400" dirty="0" smtClean="0"/>
              <a:t>Saturday 17</a:t>
            </a:r>
            <a:r>
              <a:rPr lang="en-GB" sz="4400" baseline="30000" dirty="0" smtClean="0"/>
              <a:t>th</a:t>
            </a:r>
            <a:r>
              <a:rPr lang="en-GB" sz="4400" dirty="0" smtClean="0"/>
              <a:t> October 2015</a:t>
            </a:r>
            <a:endParaRPr lang="en-US" sz="4400" dirty="0"/>
          </a:p>
        </p:txBody>
      </p:sp>
      <p:sp>
        <p:nvSpPr>
          <p:cNvPr id="3" name="Subtitle 2"/>
          <p:cNvSpPr>
            <a:spLocks noGrp="1"/>
          </p:cNvSpPr>
          <p:nvPr>
            <p:ph type="subTitle" idx="1"/>
          </p:nvPr>
        </p:nvSpPr>
        <p:spPr>
          <a:xfrm>
            <a:off x="8610600" y="4724400"/>
            <a:ext cx="3200400" cy="1943100"/>
          </a:xfrm>
        </p:spPr>
        <p:txBody>
          <a:bodyPr>
            <a:normAutofit/>
          </a:bodyPr>
          <a:lstStyle/>
          <a:p>
            <a:r>
              <a:rPr lang="en-GB" sz="2100" dirty="0" smtClean="0"/>
              <a:t>Simon Hayhoe</a:t>
            </a:r>
          </a:p>
          <a:p>
            <a:r>
              <a:rPr lang="en-GB" sz="2100" dirty="0" smtClean="0"/>
              <a:t>Canterbury Christ Church University / London School of Economics and Political Science, UK</a:t>
            </a:r>
          </a:p>
          <a:p>
            <a:endParaRPr lang="en-US" sz="2400" dirty="0"/>
          </a:p>
        </p:txBody>
      </p:sp>
    </p:spTree>
    <p:extLst>
      <p:ext uri="{BB962C8B-B14F-4D97-AF65-F5344CB8AC3E}">
        <p14:creationId xmlns:p14="http://schemas.microsoft.com/office/powerpoint/2010/main" val="29904286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a:t>
            </a:r>
            <a:r>
              <a:rPr lang="en-GB" dirty="0"/>
              <a:t>do </a:t>
            </a:r>
            <a:r>
              <a:rPr lang="en-GB" dirty="0" smtClean="0"/>
              <a:t>academics define creativity, artistic Imagination and the institution of museums</a:t>
            </a:r>
            <a:endParaRPr lang="en-GB" dirty="0"/>
          </a:p>
        </p:txBody>
      </p:sp>
      <p:sp>
        <p:nvSpPr>
          <p:cNvPr id="4" name="Text Placeholder 3"/>
          <p:cNvSpPr>
            <a:spLocks noGrp="1"/>
          </p:cNvSpPr>
          <p:nvPr>
            <p:ph type="body" idx="1"/>
          </p:nvPr>
        </p:nvSpPr>
        <p:spPr/>
        <p:txBody>
          <a:bodyPr>
            <a:noAutofit/>
          </a:bodyPr>
          <a:lstStyle/>
          <a:p>
            <a:r>
              <a:rPr lang="en-GB" sz="2400" dirty="0" smtClean="0"/>
              <a:t>Traditional visual biases of creativity, imagination and art institutions</a:t>
            </a:r>
            <a:endParaRPr lang="en-GB" sz="2400" dirty="0"/>
          </a:p>
        </p:txBody>
      </p:sp>
    </p:spTree>
    <p:extLst>
      <p:ext uri="{BB962C8B-B14F-4D97-AF65-F5344CB8AC3E}">
        <p14:creationId xmlns:p14="http://schemas.microsoft.com/office/powerpoint/2010/main" val="27827462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Two traditional Philosophical schools of thought on blindness</a:t>
            </a:r>
            <a:endParaRPr lang="en-US" dirty="0"/>
          </a:p>
        </p:txBody>
      </p:sp>
      <p:sp>
        <p:nvSpPr>
          <p:cNvPr id="5" name="Content Placeholder 4"/>
          <p:cNvSpPr>
            <a:spLocks noGrp="1"/>
          </p:cNvSpPr>
          <p:nvPr>
            <p:ph idx="1"/>
          </p:nvPr>
        </p:nvSpPr>
        <p:spPr>
          <a:xfrm>
            <a:off x="1043178" y="2317530"/>
            <a:ext cx="10405872" cy="4235669"/>
          </a:xfrm>
        </p:spPr>
        <p:txBody>
          <a:bodyPr>
            <a:noAutofit/>
          </a:bodyPr>
          <a:lstStyle/>
          <a:p>
            <a:r>
              <a:rPr lang="en-GB" sz="3200" dirty="0"/>
              <a:t>The </a:t>
            </a:r>
            <a:r>
              <a:rPr lang="en-GB" sz="3200" dirty="0" smtClean="0"/>
              <a:t>Metaphysists</a:t>
            </a:r>
          </a:p>
          <a:p>
            <a:pPr lvl="1"/>
            <a:r>
              <a:rPr lang="en-GB" sz="3000" dirty="0" smtClean="0"/>
              <a:t>membership </a:t>
            </a:r>
            <a:r>
              <a:rPr lang="en-GB" sz="3000" dirty="0"/>
              <a:t>examined the metaphysical joining of visual art, nature, aesthetic purity and direct sensory </a:t>
            </a:r>
            <a:r>
              <a:rPr lang="en-GB" sz="3000" dirty="0" smtClean="0"/>
              <a:t>experience</a:t>
            </a:r>
          </a:p>
          <a:p>
            <a:r>
              <a:rPr lang="en-GB" sz="3200" dirty="0" smtClean="0"/>
              <a:t>The </a:t>
            </a:r>
            <a:r>
              <a:rPr lang="en-GB" sz="3200" dirty="0" err="1" smtClean="0"/>
              <a:t>Percpetualists</a:t>
            </a:r>
            <a:endParaRPr lang="en-GB" sz="3200" dirty="0" smtClean="0"/>
          </a:p>
          <a:p>
            <a:pPr lvl="1"/>
            <a:r>
              <a:rPr lang="en-GB" sz="3000" dirty="0" smtClean="0"/>
              <a:t>membership </a:t>
            </a:r>
            <a:r>
              <a:rPr lang="en-GB" sz="3000" dirty="0"/>
              <a:t>examined the scientific representation of sensory data as material </a:t>
            </a:r>
            <a:r>
              <a:rPr lang="en-GB" sz="3000" dirty="0" smtClean="0"/>
              <a:t>perception</a:t>
            </a:r>
          </a:p>
          <a:p>
            <a:pPr lvl="1"/>
            <a:r>
              <a:rPr lang="en-GB" sz="3000" dirty="0" smtClean="0"/>
              <a:t>this </a:t>
            </a:r>
            <a:r>
              <a:rPr lang="en-GB" sz="3000" dirty="0"/>
              <a:t>is what we now call cognition and intellectual </a:t>
            </a:r>
            <a:r>
              <a:rPr lang="en-GB" sz="3000" dirty="0" smtClean="0"/>
              <a:t>comprehension</a:t>
            </a:r>
          </a:p>
          <a:p>
            <a:pPr marL="128016" lvl="1" indent="0">
              <a:buNone/>
            </a:pPr>
            <a:r>
              <a:rPr lang="en-GB" sz="2000" dirty="0"/>
              <a:t>Hayhoe, S. (In Press). Philosophy as </a:t>
            </a:r>
            <a:r>
              <a:rPr lang="en-GB" sz="2000" dirty="0" smtClean="0"/>
              <a:t>disability </a:t>
            </a:r>
            <a:r>
              <a:rPr lang="en-GB" sz="2000" dirty="0"/>
              <a:t>&amp; </a:t>
            </a:r>
            <a:r>
              <a:rPr lang="en-GB" sz="2000" dirty="0" smtClean="0"/>
              <a:t>exclusion</a:t>
            </a:r>
            <a:r>
              <a:rPr lang="en-GB" sz="2000" dirty="0"/>
              <a:t>: The </a:t>
            </a:r>
            <a:r>
              <a:rPr lang="en-GB" sz="2000" dirty="0" smtClean="0"/>
              <a:t>development </a:t>
            </a:r>
            <a:r>
              <a:rPr lang="en-GB" sz="2000" dirty="0"/>
              <a:t>of </a:t>
            </a:r>
            <a:r>
              <a:rPr lang="en-GB" sz="2000" dirty="0" smtClean="0"/>
              <a:t>theories </a:t>
            </a:r>
            <a:r>
              <a:rPr lang="en-GB" sz="2000" dirty="0"/>
              <a:t>on b</a:t>
            </a:r>
            <a:r>
              <a:rPr lang="en-GB" sz="2000" dirty="0" smtClean="0"/>
              <a:t>lindness</a:t>
            </a:r>
            <a:r>
              <a:rPr lang="en-GB" sz="2000" dirty="0"/>
              <a:t>, </a:t>
            </a:r>
            <a:r>
              <a:rPr lang="en-GB" sz="2000" dirty="0" smtClean="0"/>
              <a:t>touch </a:t>
            </a:r>
            <a:r>
              <a:rPr lang="en-GB" sz="2000" dirty="0"/>
              <a:t>and the </a:t>
            </a:r>
            <a:r>
              <a:rPr lang="en-GB" sz="2000" dirty="0" smtClean="0"/>
              <a:t>arts </a:t>
            </a:r>
            <a:r>
              <a:rPr lang="en-GB" sz="2000" dirty="0"/>
              <a:t>in England, 1688-2010. Charlotte, North Carolina: Information Age Publishing.</a:t>
            </a:r>
            <a:endParaRPr lang="en-US" sz="2000" dirty="0"/>
          </a:p>
        </p:txBody>
      </p:sp>
    </p:spTree>
    <p:extLst>
      <p:ext uri="{BB962C8B-B14F-4D97-AF65-F5344CB8AC3E}">
        <p14:creationId xmlns:p14="http://schemas.microsoft.com/office/powerpoint/2010/main" val="2211402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The </a:t>
            </a:r>
            <a:r>
              <a:rPr lang="en-GB" dirty="0" err="1" smtClean="0"/>
              <a:t>Metaphysicist</a:t>
            </a:r>
            <a:r>
              <a:rPr lang="en-GB" dirty="0" smtClean="0"/>
              <a:t>: 15th Century philosophy  of Da Vinci</a:t>
            </a:r>
            <a:endParaRPr lang="en-US" dirty="0"/>
          </a:p>
        </p:txBody>
      </p:sp>
      <p:sp>
        <p:nvSpPr>
          <p:cNvPr id="5" name="Content Placeholder 4"/>
          <p:cNvSpPr>
            <a:spLocks noGrp="1"/>
          </p:cNvSpPr>
          <p:nvPr>
            <p:ph idx="1"/>
          </p:nvPr>
        </p:nvSpPr>
        <p:spPr>
          <a:xfrm>
            <a:off x="1024128" y="2374985"/>
            <a:ext cx="9720073" cy="4479740"/>
          </a:xfrm>
        </p:spPr>
        <p:txBody>
          <a:bodyPr>
            <a:normAutofit lnSpcReduction="10000"/>
          </a:bodyPr>
          <a:lstStyle/>
          <a:p>
            <a:r>
              <a:rPr lang="en-GB" sz="2800" dirty="0" smtClean="0"/>
              <a:t>“</a:t>
            </a:r>
            <a:r>
              <a:rPr lang="en-GB" sz="2800" dirty="0" smtClean="0">
                <a:solidFill>
                  <a:srgbClr val="FF0000"/>
                </a:solidFill>
              </a:rPr>
              <a:t>The </a:t>
            </a:r>
            <a:r>
              <a:rPr lang="en-GB" sz="2800" dirty="0">
                <a:solidFill>
                  <a:srgbClr val="FF0000"/>
                </a:solidFill>
              </a:rPr>
              <a:t>eye which is called the window of the soul is the chief means whereby the understanding can most fully and abundantly appreciate the infinite works of nature</a:t>
            </a:r>
            <a:r>
              <a:rPr lang="en-GB" sz="2800" dirty="0"/>
              <a:t>; and the ear is the second, which acquires dignity by hearing of the things the eye has seen. If you, historians, or poets, or mathematicians had not seen the things with your eyes, you could report but imperfectly of them in writing. And if you, O poet, tell a story with your pen, the painter with his brush can tell it more easily, with simpler completeness, and less tedious to follow. If you call painting dumb poetry, the painter may call poetry blind painting. Consider then which is the more grievous defect, to be </a:t>
            </a:r>
            <a:r>
              <a:rPr lang="en-GB" sz="2800" dirty="0" smtClean="0"/>
              <a:t>blind </a:t>
            </a:r>
            <a:r>
              <a:rPr lang="en-GB" sz="2800" dirty="0"/>
              <a:t>or dumb?” </a:t>
            </a:r>
            <a:r>
              <a:rPr lang="en-GB" sz="2800" dirty="0" smtClean="0"/>
              <a:t>(P.190)</a:t>
            </a:r>
          </a:p>
          <a:p>
            <a:r>
              <a:rPr lang="en-GB" sz="1700" dirty="0"/>
              <a:t>Da Vinci, L. (T. Wells, Ed.). (2008). Leonardo da Vinci notebooks. Oxford: Oxford University Press</a:t>
            </a:r>
            <a:r>
              <a:rPr lang="en-GB" sz="1700" dirty="0" smtClean="0"/>
              <a:t>.</a:t>
            </a:r>
            <a:endParaRPr lang="en-US" sz="1700" dirty="0"/>
          </a:p>
        </p:txBody>
      </p:sp>
    </p:spTree>
    <p:extLst>
      <p:ext uri="{BB962C8B-B14F-4D97-AF65-F5344CB8AC3E}">
        <p14:creationId xmlns:p14="http://schemas.microsoft.com/office/powerpoint/2010/main" val="12804587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098797" cy="1499616"/>
          </a:xfrm>
        </p:spPr>
        <p:txBody>
          <a:bodyPr>
            <a:normAutofit/>
          </a:bodyPr>
          <a:lstStyle/>
          <a:p>
            <a:r>
              <a:rPr lang="en-GB" dirty="0"/>
              <a:t>Descartes</a:t>
            </a:r>
            <a:r>
              <a:rPr lang="en-GB" dirty="0" smtClean="0"/>
              <a:t>: </a:t>
            </a:r>
            <a:r>
              <a:rPr lang="en-GB" dirty="0"/>
              <a:t>The </a:t>
            </a:r>
            <a:r>
              <a:rPr lang="en-GB" dirty="0" smtClean="0"/>
              <a:t>original Perceptualist</a:t>
            </a:r>
            <a:endParaRPr lang="en-GB" dirty="0"/>
          </a:p>
        </p:txBody>
      </p:sp>
      <p:sp>
        <p:nvSpPr>
          <p:cNvPr id="3" name="Content Placeholder 2"/>
          <p:cNvSpPr>
            <a:spLocks noGrp="1"/>
          </p:cNvSpPr>
          <p:nvPr>
            <p:ph idx="1"/>
          </p:nvPr>
        </p:nvSpPr>
        <p:spPr>
          <a:xfrm>
            <a:off x="1024127" y="2084832"/>
            <a:ext cx="9720073" cy="3862044"/>
          </a:xfrm>
        </p:spPr>
        <p:txBody>
          <a:bodyPr>
            <a:noAutofit/>
          </a:bodyPr>
          <a:lstStyle/>
          <a:p>
            <a:pPr>
              <a:lnSpc>
                <a:spcPct val="100000"/>
              </a:lnSpc>
              <a:spcBef>
                <a:spcPts val="0"/>
              </a:spcBef>
              <a:spcAft>
                <a:spcPts val="600"/>
              </a:spcAft>
            </a:pPr>
            <a:r>
              <a:rPr lang="en-GB" sz="2800" dirty="0" smtClean="0"/>
              <a:t>In the early years of the 17</a:t>
            </a:r>
            <a:r>
              <a:rPr lang="en-GB" sz="2800" baseline="30000" dirty="0" smtClean="0"/>
              <a:t>th</a:t>
            </a:r>
            <a:r>
              <a:rPr lang="en-GB" sz="2800" dirty="0" smtClean="0"/>
              <a:t> Century, Descartes </a:t>
            </a:r>
            <a:r>
              <a:rPr lang="en-GB" sz="2800" dirty="0"/>
              <a:t>philosophised </a:t>
            </a:r>
            <a:r>
              <a:rPr lang="en-GB" sz="2800" dirty="0" smtClean="0"/>
              <a:t>light was beyond metaphysics and was </a:t>
            </a:r>
            <a:r>
              <a:rPr lang="en-GB" sz="2800" b="1" u="sng" dirty="0" smtClean="0"/>
              <a:t>learnt</a:t>
            </a:r>
          </a:p>
          <a:p>
            <a:pPr>
              <a:lnSpc>
                <a:spcPct val="100000"/>
              </a:lnSpc>
              <a:spcBef>
                <a:spcPts val="0"/>
              </a:spcBef>
              <a:spcAft>
                <a:spcPts val="600"/>
              </a:spcAft>
            </a:pPr>
            <a:r>
              <a:rPr lang="en-GB" sz="2800" dirty="0" smtClean="0"/>
              <a:t>Like Galileo he was criticised by the Vatican for his belied</a:t>
            </a:r>
          </a:p>
          <a:p>
            <a:pPr>
              <a:lnSpc>
                <a:spcPct val="100000"/>
              </a:lnSpc>
              <a:spcBef>
                <a:spcPts val="0"/>
              </a:spcBef>
              <a:spcAft>
                <a:spcPts val="600"/>
              </a:spcAft>
            </a:pPr>
            <a:r>
              <a:rPr lang="en-GB" sz="2800" dirty="0" smtClean="0"/>
              <a:t>He </a:t>
            </a:r>
            <a:r>
              <a:rPr lang="en-GB" sz="2800" dirty="0"/>
              <a:t>also proposed that a blind person’s use of a cane was similar to a distillation of colours on </a:t>
            </a:r>
            <a:r>
              <a:rPr lang="en-GB" sz="2800" dirty="0" smtClean="0"/>
              <a:t>objects</a:t>
            </a:r>
          </a:p>
          <a:p>
            <a:pPr>
              <a:lnSpc>
                <a:spcPct val="100000"/>
              </a:lnSpc>
              <a:spcBef>
                <a:spcPts val="0"/>
              </a:spcBef>
              <a:spcAft>
                <a:spcPts val="600"/>
              </a:spcAft>
            </a:pPr>
            <a:r>
              <a:rPr lang="en-GB" sz="2800" dirty="0" smtClean="0"/>
              <a:t>Descartes </a:t>
            </a:r>
            <a:r>
              <a:rPr lang="en-GB" sz="2800" dirty="0"/>
              <a:t>felt that </a:t>
            </a:r>
            <a:r>
              <a:rPr lang="en-GB" sz="2800" dirty="0" smtClean="0"/>
              <a:t>colour </a:t>
            </a:r>
            <a:r>
              <a:rPr lang="en-GB" sz="2800" dirty="0"/>
              <a:t>was a property of </a:t>
            </a:r>
            <a:r>
              <a:rPr lang="en-GB" sz="2800" dirty="0" smtClean="0"/>
              <a:t>light - it </a:t>
            </a:r>
            <a:r>
              <a:rPr lang="en-GB" sz="2800" dirty="0"/>
              <a:t>was </a:t>
            </a:r>
            <a:r>
              <a:rPr lang="en-GB" sz="2800" dirty="0" smtClean="0"/>
              <a:t>interpreted in </a:t>
            </a:r>
            <a:r>
              <a:rPr lang="en-GB" sz="2800" dirty="0"/>
              <a:t>much the same way that a blind person could tell the identity of different </a:t>
            </a:r>
            <a:r>
              <a:rPr lang="en-GB" sz="2800" dirty="0" smtClean="0"/>
              <a:t>objects</a:t>
            </a:r>
          </a:p>
          <a:p>
            <a:pPr>
              <a:lnSpc>
                <a:spcPct val="100000"/>
              </a:lnSpc>
              <a:spcBef>
                <a:spcPts val="0"/>
              </a:spcBef>
              <a:spcAft>
                <a:spcPts val="600"/>
              </a:spcAft>
            </a:pPr>
            <a:r>
              <a:rPr lang="en-US" sz="1600" dirty="0"/>
              <a:t>Hayhoe, S. (In Press). Philosophy as disability &amp; exclusion: The development of theories on blindness, touch and the arts in England, 1688-2010. Charlotte, North Carolina: Information Age Publishing</a:t>
            </a:r>
            <a:r>
              <a:rPr lang="en-US" sz="1600" dirty="0" smtClean="0"/>
              <a:t>.</a:t>
            </a:r>
            <a:endParaRPr lang="en-GB" sz="1600" dirty="0"/>
          </a:p>
        </p:txBody>
      </p:sp>
    </p:spTree>
    <p:extLst>
      <p:ext uri="{BB962C8B-B14F-4D97-AF65-F5344CB8AC3E}">
        <p14:creationId xmlns:p14="http://schemas.microsoft.com/office/powerpoint/2010/main" val="1429831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Boyle: colour as natural law</a:t>
            </a:r>
            <a:endParaRPr lang="en-GB" dirty="0"/>
          </a:p>
        </p:txBody>
      </p:sp>
      <p:sp>
        <p:nvSpPr>
          <p:cNvPr id="3" name="Content Placeholder 2"/>
          <p:cNvSpPr>
            <a:spLocks noGrp="1"/>
          </p:cNvSpPr>
          <p:nvPr>
            <p:ph idx="1"/>
          </p:nvPr>
        </p:nvSpPr>
        <p:spPr>
          <a:xfrm>
            <a:off x="1024128" y="2084832"/>
            <a:ext cx="9720073" cy="4411502"/>
          </a:xfrm>
        </p:spPr>
        <p:txBody>
          <a:bodyPr>
            <a:normAutofit lnSpcReduction="10000"/>
          </a:bodyPr>
          <a:lstStyle/>
          <a:p>
            <a:r>
              <a:rPr lang="en-GB" sz="2400" dirty="0" smtClean="0"/>
              <a:t>“That </a:t>
            </a:r>
            <a:r>
              <a:rPr lang="en-GB" sz="2400" dirty="0"/>
              <a:t>after the Blind man had four or five times told the Doctor the </a:t>
            </a:r>
            <a:r>
              <a:rPr lang="en-GB" sz="2400" dirty="0" err="1"/>
              <a:t>ſeveral</a:t>
            </a:r>
            <a:r>
              <a:rPr lang="en-GB" sz="2400" dirty="0"/>
              <a:t> Colours, (though Blinded with a Napkin for fear he might have </a:t>
            </a:r>
            <a:r>
              <a:rPr lang="en-GB" sz="2400" dirty="0" err="1"/>
              <a:t>ſome</a:t>
            </a:r>
            <a:r>
              <a:rPr lang="en-GB" sz="2400" dirty="0"/>
              <a:t> Sight) the Doctor found he was twice </a:t>
            </a:r>
            <a:r>
              <a:rPr lang="en-GB" sz="2400" dirty="0" err="1"/>
              <a:t>miſtaken</a:t>
            </a:r>
            <a:r>
              <a:rPr lang="en-GB" sz="2400" dirty="0"/>
              <a:t>, for he </a:t>
            </a:r>
            <a:r>
              <a:rPr lang="en-GB" sz="2400" dirty="0" err="1"/>
              <a:t>call'd</a:t>
            </a:r>
            <a:r>
              <a:rPr lang="en-GB" sz="2400" dirty="0"/>
              <a:t> the White Black, and the Red Blew, but </a:t>
            </a:r>
            <a:r>
              <a:rPr lang="en-GB" sz="2400" dirty="0" err="1"/>
              <a:t>ſtill</a:t>
            </a:r>
            <a:r>
              <a:rPr lang="en-GB" sz="2400" dirty="0"/>
              <a:t>, he, before his </a:t>
            </a:r>
            <a:r>
              <a:rPr lang="en-GB" sz="2400" dirty="0" err="1"/>
              <a:t>Errour</a:t>
            </a:r>
            <a:r>
              <a:rPr lang="en-GB" sz="2400" dirty="0"/>
              <a:t>, would lay them by in Pairs, </a:t>
            </a:r>
            <a:r>
              <a:rPr lang="en-GB" sz="2400" dirty="0" err="1"/>
              <a:t>ſaying</a:t>
            </a:r>
            <a:r>
              <a:rPr lang="en-GB" sz="2400" dirty="0"/>
              <a:t>, that though he could </a:t>
            </a:r>
            <a:r>
              <a:rPr lang="en-GB" sz="2400" dirty="0" err="1"/>
              <a:t>eaſily</a:t>
            </a:r>
            <a:r>
              <a:rPr lang="en-GB" sz="2400" dirty="0"/>
              <a:t> </a:t>
            </a:r>
            <a:r>
              <a:rPr lang="en-GB" sz="2400" dirty="0" err="1"/>
              <a:t>diſtinguiſh</a:t>
            </a:r>
            <a:r>
              <a:rPr lang="en-GB" sz="2400" dirty="0"/>
              <a:t> them from all others, yet </a:t>
            </a:r>
            <a:r>
              <a:rPr lang="en-GB" sz="2400" dirty="0" err="1"/>
              <a:t>thoſe</a:t>
            </a:r>
            <a:r>
              <a:rPr lang="en-GB" sz="2400" dirty="0"/>
              <a:t> two Pairs were not </a:t>
            </a:r>
            <a:r>
              <a:rPr lang="en-GB" sz="2400" dirty="0" err="1"/>
              <a:t>eaſily</a:t>
            </a:r>
            <a:r>
              <a:rPr lang="en-GB" sz="2400" dirty="0"/>
              <a:t> </a:t>
            </a:r>
            <a:r>
              <a:rPr lang="en-GB" sz="2400" dirty="0" err="1"/>
              <a:t>diſtinguiſh'd</a:t>
            </a:r>
            <a:r>
              <a:rPr lang="en-GB" sz="2400" dirty="0"/>
              <a:t> </a:t>
            </a:r>
            <a:r>
              <a:rPr lang="en-GB" sz="2400" dirty="0" err="1"/>
              <a:t>amongſt</a:t>
            </a:r>
            <a:r>
              <a:rPr lang="en-GB" sz="2400" dirty="0"/>
              <a:t> </a:t>
            </a:r>
            <a:r>
              <a:rPr lang="en-GB" sz="2400" dirty="0" err="1"/>
              <a:t>themſelves</a:t>
            </a:r>
            <a:r>
              <a:rPr lang="en-GB" sz="2400" dirty="0"/>
              <a:t>, whereupon the Doctor </a:t>
            </a:r>
            <a:r>
              <a:rPr lang="en-GB" sz="2400" dirty="0" err="1"/>
              <a:t>deſir'd</a:t>
            </a:r>
            <a:r>
              <a:rPr lang="en-GB" sz="2400" dirty="0"/>
              <a:t> to be told by him what kind of </a:t>
            </a:r>
            <a:r>
              <a:rPr lang="en-GB" sz="2400" dirty="0" err="1"/>
              <a:t>Diſcrimination</a:t>
            </a:r>
            <a:r>
              <a:rPr lang="en-GB" sz="2400" dirty="0"/>
              <a:t> he had of Colours by his Touch, to which he gave a reply, for </a:t>
            </a:r>
            <a:r>
              <a:rPr lang="en-GB" sz="2400" dirty="0" err="1"/>
              <a:t>whoſe</a:t>
            </a:r>
            <a:r>
              <a:rPr lang="en-GB" sz="2400" dirty="0"/>
              <a:t> </a:t>
            </a:r>
            <a:r>
              <a:rPr lang="en-GB" sz="2400" dirty="0" err="1"/>
              <a:t>ſake</a:t>
            </a:r>
            <a:r>
              <a:rPr lang="en-GB" sz="2400" dirty="0"/>
              <a:t> chiefly I </a:t>
            </a:r>
            <a:r>
              <a:rPr lang="en-GB" sz="2400" dirty="0" err="1"/>
              <a:t>inſert</a:t>
            </a:r>
            <a:r>
              <a:rPr lang="en-GB" sz="2400" dirty="0"/>
              <a:t> all this Narrative in this place, namely, That all the difference was more or </a:t>
            </a:r>
            <a:r>
              <a:rPr lang="en-GB" sz="2400" dirty="0" err="1"/>
              <a:t>leſs</a:t>
            </a:r>
            <a:r>
              <a:rPr lang="en-GB" sz="2400" dirty="0"/>
              <a:t> </a:t>
            </a:r>
            <a:r>
              <a:rPr lang="en-GB" sz="2400" dirty="0" err="1"/>
              <a:t>Aſperity</a:t>
            </a:r>
            <a:r>
              <a:rPr lang="en-GB" sz="2400" dirty="0"/>
              <a:t>, for </a:t>
            </a:r>
            <a:r>
              <a:rPr lang="en-GB" sz="2400" dirty="0" err="1"/>
              <a:t>ſays</a:t>
            </a:r>
            <a:r>
              <a:rPr lang="en-GB" sz="2400" dirty="0"/>
              <a:t> he, (I give you the Doctor's own words) </a:t>
            </a:r>
            <a:r>
              <a:rPr lang="en-GB" sz="2400" dirty="0">
                <a:solidFill>
                  <a:srgbClr val="FF0000"/>
                </a:solidFill>
              </a:rPr>
              <a:t>Black feels as if you were feeling Needles points, or </a:t>
            </a:r>
            <a:r>
              <a:rPr lang="en-GB" sz="2400" dirty="0" err="1">
                <a:solidFill>
                  <a:srgbClr val="FF0000"/>
                </a:solidFill>
              </a:rPr>
              <a:t>ſome</a:t>
            </a:r>
            <a:r>
              <a:rPr lang="en-GB" sz="2400" dirty="0">
                <a:solidFill>
                  <a:srgbClr val="FF0000"/>
                </a:solidFill>
              </a:rPr>
              <a:t> </a:t>
            </a:r>
            <a:r>
              <a:rPr lang="en-GB" sz="2400" dirty="0" err="1">
                <a:solidFill>
                  <a:srgbClr val="FF0000"/>
                </a:solidFill>
              </a:rPr>
              <a:t>harſh</a:t>
            </a:r>
            <a:r>
              <a:rPr lang="en-GB" sz="2400" dirty="0">
                <a:solidFill>
                  <a:srgbClr val="FF0000"/>
                </a:solidFill>
              </a:rPr>
              <a:t> Sand, and Red feels very Smooth</a:t>
            </a:r>
            <a:r>
              <a:rPr lang="en-GB" sz="2400" dirty="0" smtClean="0">
                <a:solidFill>
                  <a:srgbClr val="FF0000"/>
                </a:solidFill>
              </a:rPr>
              <a:t>.</a:t>
            </a:r>
            <a:r>
              <a:rPr lang="en-GB" sz="2400" dirty="0" smtClean="0"/>
              <a:t>” (P.45)</a:t>
            </a:r>
          </a:p>
          <a:p>
            <a:r>
              <a:rPr lang="en-GB" sz="1800" dirty="0"/>
              <a:t>Boyle, R. (1664). Experiments and considerations touching colours. First occasionally written, among some other essays, to a friend; and now </a:t>
            </a:r>
            <a:r>
              <a:rPr lang="en-GB" sz="1800" dirty="0" err="1"/>
              <a:t>suffer'd</a:t>
            </a:r>
            <a:r>
              <a:rPr lang="en-GB" sz="1800" dirty="0"/>
              <a:t> to come abroad as the beginning of an experimental history of colours. Downloaded from </a:t>
            </a:r>
            <a:r>
              <a:rPr lang="en-GB" sz="1800" u="sng" dirty="0">
                <a:hlinkClick r:id="rId2"/>
              </a:rPr>
              <a:t>http://www.gutenberg.org/files/14504/14504-h/longess.htm</a:t>
            </a:r>
            <a:r>
              <a:rPr lang="en-GB" sz="1800" dirty="0" smtClean="0"/>
              <a:t>.</a:t>
            </a:r>
            <a:endParaRPr lang="en-GB" sz="1800" dirty="0"/>
          </a:p>
        </p:txBody>
      </p:sp>
    </p:spTree>
    <p:extLst>
      <p:ext uri="{BB962C8B-B14F-4D97-AF65-F5344CB8AC3E}">
        <p14:creationId xmlns:p14="http://schemas.microsoft.com/office/powerpoint/2010/main" val="2213502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Locke: perception and metaphysics defined</a:t>
            </a:r>
            <a:endParaRPr lang="en-US" dirty="0"/>
          </a:p>
        </p:txBody>
      </p:sp>
      <p:sp>
        <p:nvSpPr>
          <p:cNvPr id="3" name="Content Placeholder 2"/>
          <p:cNvSpPr>
            <a:spLocks noGrp="1"/>
          </p:cNvSpPr>
          <p:nvPr>
            <p:ph idx="1"/>
          </p:nvPr>
        </p:nvSpPr>
        <p:spPr>
          <a:xfrm>
            <a:off x="1008361" y="2123090"/>
            <a:ext cx="9735839" cy="4291358"/>
          </a:xfrm>
        </p:spPr>
        <p:txBody>
          <a:bodyPr>
            <a:normAutofit fontScale="77500" lnSpcReduction="20000"/>
          </a:bodyPr>
          <a:lstStyle/>
          <a:p>
            <a:pPr marL="0" indent="0">
              <a:buNone/>
            </a:pPr>
            <a:r>
              <a:rPr lang="en-GB" sz="3400" dirty="0" smtClean="0"/>
              <a:t>“[</a:t>
            </a:r>
            <a:r>
              <a:rPr lang="en-GB" sz="3400" dirty="0"/>
              <a:t>A] blind man I once talked with, who lost his sight by the smallpox when he was a small child [had] no more notion of colours than one born blind. I ask whether anyone can say this man had any ideas of colours in his mind, any more than one born blind? And I think nobody will say that either of them had in his mind any idea of colours at all…</a:t>
            </a:r>
          </a:p>
          <a:p>
            <a:pPr marL="0" indent="0">
              <a:buNone/>
            </a:pPr>
            <a:r>
              <a:rPr lang="en-GB" sz="3400" dirty="0"/>
              <a:t>[The] truth is, ideas and notions are no more born in us than arts and sciences, though some of them indeed offer themselves to our faculties more readily than others and are therefore more generally received, though that too be according as the organs of our bodies and powers of our minds happen to be employed: </a:t>
            </a:r>
            <a:r>
              <a:rPr lang="en-GB" sz="3400" dirty="0">
                <a:solidFill>
                  <a:srgbClr val="FF0000"/>
                </a:solidFill>
              </a:rPr>
              <a:t>God having fitted men with faculties and means to discover, receive, and retain truths, accordingly as they are employed</a:t>
            </a:r>
            <a:r>
              <a:rPr lang="en-GB" sz="3400" dirty="0" smtClean="0"/>
              <a:t>.” (pp</a:t>
            </a:r>
            <a:r>
              <a:rPr lang="en-GB" sz="3400" dirty="0"/>
              <a:t>. 41–42</a:t>
            </a:r>
            <a:r>
              <a:rPr lang="en-GB" sz="3400" dirty="0" smtClean="0"/>
              <a:t>)</a:t>
            </a:r>
          </a:p>
          <a:p>
            <a:pPr marL="0" indent="0">
              <a:buNone/>
            </a:pPr>
            <a:r>
              <a:rPr lang="en-GB" sz="2100" dirty="0"/>
              <a:t>Locke, J. (J. W. Yolton, Ed.). (2001). An essay concerning human understanding. London: Everyman Library / J. M. Dent</a:t>
            </a:r>
            <a:r>
              <a:rPr lang="en-GB" sz="2100" dirty="0" smtClean="0"/>
              <a:t>.</a:t>
            </a:r>
            <a:endParaRPr lang="en-GB" sz="2100" dirty="0"/>
          </a:p>
        </p:txBody>
      </p:sp>
    </p:spTree>
    <p:extLst>
      <p:ext uri="{BB962C8B-B14F-4D97-AF65-F5344CB8AC3E}">
        <p14:creationId xmlns:p14="http://schemas.microsoft.com/office/powerpoint/2010/main" val="42827404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Berkeley: The empirical testing of Locke</a:t>
            </a:r>
            <a:endParaRPr lang="en-US" dirty="0"/>
          </a:p>
        </p:txBody>
      </p:sp>
      <p:sp>
        <p:nvSpPr>
          <p:cNvPr id="3" name="Content Placeholder 2"/>
          <p:cNvSpPr>
            <a:spLocks noGrp="1"/>
          </p:cNvSpPr>
          <p:nvPr>
            <p:ph idx="1"/>
          </p:nvPr>
        </p:nvSpPr>
        <p:spPr>
          <a:xfrm>
            <a:off x="1024128" y="1825524"/>
            <a:ext cx="10752713" cy="4514850"/>
          </a:xfrm>
        </p:spPr>
        <p:txBody>
          <a:bodyPr anchor="ctr" anchorCtr="0">
            <a:noAutofit/>
          </a:bodyPr>
          <a:lstStyle/>
          <a:p>
            <a:r>
              <a:rPr lang="en-US" sz="3200" dirty="0" smtClean="0"/>
              <a:t>This concept was tested by Bishop Berkley, who studied a boy born blind who gained his sight through surgery</a:t>
            </a:r>
          </a:p>
          <a:p>
            <a:pPr lvl="1"/>
            <a:r>
              <a:rPr lang="en-US" sz="3200" dirty="0" smtClean="0"/>
              <a:t>The boy was unaware of what he had felt before, but built an understanding through touching what he saw</a:t>
            </a:r>
          </a:p>
          <a:p>
            <a:pPr marL="91440" lvl="1" indent="-91440">
              <a:spcBef>
                <a:spcPts val="1200"/>
              </a:spcBef>
              <a:spcAft>
                <a:spcPts val="200"/>
              </a:spcAft>
              <a:buSzPct val="100000"/>
              <a:buFont typeface="Tw Cen MT" panose="020B0602020104020603" pitchFamily="34" charset="0"/>
              <a:buChar char=" "/>
            </a:pPr>
            <a:r>
              <a:rPr lang="en-GB" dirty="0" smtClean="0"/>
              <a:t>Hayhoe</a:t>
            </a:r>
            <a:r>
              <a:rPr lang="en-GB" dirty="0"/>
              <a:t>, S. (In Press). </a:t>
            </a:r>
            <a:r>
              <a:rPr lang="en-GB" dirty="0" smtClean="0"/>
              <a:t>Op. Cit.</a:t>
            </a:r>
            <a:endParaRPr lang="en-US" dirty="0"/>
          </a:p>
        </p:txBody>
      </p:sp>
    </p:spTree>
    <p:extLst>
      <p:ext uri="{BB962C8B-B14F-4D97-AF65-F5344CB8AC3E}">
        <p14:creationId xmlns:p14="http://schemas.microsoft.com/office/powerpoint/2010/main" val="20404486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dirty="0"/>
              <a:t>Diderot’s Essay on the Blind for Those Who See (first published 1749)</a:t>
            </a:r>
          </a:p>
        </p:txBody>
      </p:sp>
      <p:sp>
        <p:nvSpPr>
          <p:cNvPr id="3" name="Content Placeholder 2"/>
          <p:cNvSpPr>
            <a:spLocks noGrp="1"/>
          </p:cNvSpPr>
          <p:nvPr>
            <p:ph sz="half" idx="1"/>
          </p:nvPr>
        </p:nvSpPr>
        <p:spPr/>
        <p:txBody>
          <a:bodyPr>
            <a:normAutofit fontScale="92500" lnSpcReduction="10000"/>
          </a:bodyPr>
          <a:lstStyle/>
          <a:p>
            <a:pPr marL="0" indent="0">
              <a:buNone/>
            </a:pPr>
            <a:r>
              <a:rPr lang="en-GB" sz="2800" dirty="0"/>
              <a:t>“Our virtues depend so much on the sensations we receive, and the degree by which we are effected by external things… [Yet,] Madam how different is the morality of the blind man from ours? And how different would that of a deaf man from his? </a:t>
            </a:r>
            <a:r>
              <a:rPr lang="en-GB" sz="2800" dirty="0">
                <a:solidFill>
                  <a:srgbClr val="FF0000"/>
                </a:solidFill>
              </a:rPr>
              <a:t>And how to one with an extra sense, how deficient would our morality appear – to say nothing more? Our metaphysics and theirs agree no better.”</a:t>
            </a:r>
            <a:endParaRPr lang="en-US" sz="2800" dirty="0">
              <a:solidFill>
                <a:srgbClr val="FF0000"/>
              </a:solidFill>
            </a:endParaRPr>
          </a:p>
        </p:txBody>
      </p:sp>
      <p:pic>
        <p:nvPicPr>
          <p:cNvPr id="2050" name="Picture 2" descr="\\stafs-nhr-03.ccad.canterbury.ac.uk\sh808\Downloads\DiderotLetterBlin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4112" y="1942728"/>
            <a:ext cx="2272636" cy="4392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3236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Hume: perception as the only experience </a:t>
            </a:r>
            <a:endParaRPr lang="en-US" dirty="0"/>
          </a:p>
        </p:txBody>
      </p:sp>
      <p:sp>
        <p:nvSpPr>
          <p:cNvPr id="3" name="Content Placeholder 2"/>
          <p:cNvSpPr>
            <a:spLocks noGrp="1"/>
          </p:cNvSpPr>
          <p:nvPr>
            <p:ph idx="1"/>
          </p:nvPr>
        </p:nvSpPr>
        <p:spPr>
          <a:xfrm>
            <a:off x="1024128" y="1905000"/>
            <a:ext cx="9720073" cy="4591334"/>
          </a:xfrm>
        </p:spPr>
        <p:txBody>
          <a:bodyPr>
            <a:normAutofit fontScale="85000" lnSpcReduction="20000"/>
          </a:bodyPr>
          <a:lstStyle/>
          <a:p>
            <a:r>
              <a:rPr lang="en-GB" sz="3000" dirty="0" smtClean="0"/>
              <a:t>“If </a:t>
            </a:r>
            <a:r>
              <a:rPr lang="en-GB" sz="3000" dirty="0"/>
              <a:t>I comprehend the Author's Doctrine, which, I own, I can hitherto do but imperfectly, it leads us back to innate Ideas. This I do not advance as an Objection: For nothing ought ever to be supposed finally decided in Philosophy, so as not to admit of a new Scrutiny; but only that, I think, the Author affirms I had been hasty, &amp; not supported by any Color of </a:t>
            </a:r>
            <a:r>
              <a:rPr lang="en-GB" sz="3000" dirty="0" err="1"/>
              <a:t>Argumen</a:t>
            </a:r>
            <a:r>
              <a:rPr lang="en-GB" sz="3000" dirty="0"/>
              <a:t>[t] when I affirm, that all our Ideas are </a:t>
            </a:r>
            <a:r>
              <a:rPr lang="en-GB" sz="3000" dirty="0" err="1"/>
              <a:t>copy'd</a:t>
            </a:r>
            <a:r>
              <a:rPr lang="en-GB" sz="3000" dirty="0"/>
              <a:t> from Impressions. I have endeavoured to build that Principle on two Arguments. The first is &lt;a Detail&gt; desiring any one to make a particular Detail of all his Ideas, where he would always find that every Idea had a correspondent &amp; preceding Impression. </a:t>
            </a:r>
            <a:r>
              <a:rPr lang="en-GB" sz="3000" u="sng" dirty="0">
                <a:solidFill>
                  <a:srgbClr val="FF0000"/>
                </a:solidFill>
              </a:rPr>
              <a:t>If no Exception can ever be found, </a:t>
            </a:r>
            <a:r>
              <a:rPr lang="en-GB" sz="3000" dirty="0">
                <a:solidFill>
                  <a:srgbClr val="FF0000"/>
                </a:solidFill>
              </a:rPr>
              <a:t>the Principle must remain </a:t>
            </a:r>
            <a:r>
              <a:rPr lang="en-GB" sz="3000" dirty="0" err="1">
                <a:solidFill>
                  <a:srgbClr val="FF0000"/>
                </a:solidFill>
              </a:rPr>
              <a:t>incontestible</a:t>
            </a:r>
            <a:r>
              <a:rPr lang="en-GB" sz="3000" dirty="0">
                <a:solidFill>
                  <a:srgbClr val="FF0000"/>
                </a:solidFill>
              </a:rPr>
              <a:t>.</a:t>
            </a:r>
            <a:r>
              <a:rPr lang="en-GB" sz="3000" dirty="0"/>
              <a:t> </a:t>
            </a:r>
            <a:r>
              <a:rPr lang="en-GB" sz="3000" dirty="0">
                <a:solidFill>
                  <a:srgbClr val="FF0000"/>
                </a:solidFill>
              </a:rPr>
              <a:t>The second is, that if you exclude any &lt;I&gt; particular </a:t>
            </a:r>
            <a:r>
              <a:rPr lang="en-GB" sz="3000" dirty="0" smtClean="0">
                <a:solidFill>
                  <a:srgbClr val="FF0000"/>
                </a:solidFill>
              </a:rPr>
              <a:t>Impression. </a:t>
            </a:r>
            <a:r>
              <a:rPr lang="en-GB" sz="3000" dirty="0">
                <a:solidFill>
                  <a:srgbClr val="FF0000"/>
                </a:solidFill>
              </a:rPr>
              <a:t>. </a:t>
            </a:r>
            <a:r>
              <a:rPr lang="en-GB" sz="3000" dirty="0" smtClean="0">
                <a:solidFill>
                  <a:srgbClr val="FF0000"/>
                </a:solidFill>
              </a:rPr>
              <a:t>. as </a:t>
            </a:r>
            <a:r>
              <a:rPr lang="en-GB" sz="3000" dirty="0">
                <a:solidFill>
                  <a:srgbClr val="FF0000"/>
                </a:solidFill>
              </a:rPr>
              <a:t>Colours to the blind, Sound to the Deaf, you also exclude the Ideas. </a:t>
            </a:r>
            <a:r>
              <a:rPr lang="en-GB" sz="3000" dirty="0" smtClean="0"/>
              <a:t>” (P</a:t>
            </a:r>
            <a:r>
              <a:rPr lang="en-GB" sz="3000" dirty="0"/>
              <a:t>. </a:t>
            </a:r>
            <a:r>
              <a:rPr lang="en-GB" sz="3000" dirty="0" smtClean="0"/>
              <a:t>416)</a:t>
            </a:r>
          </a:p>
          <a:p>
            <a:r>
              <a:rPr lang="en-GB" dirty="0" smtClean="0"/>
              <a:t>Wood, </a:t>
            </a:r>
            <a:r>
              <a:rPr lang="en-GB" dirty="0"/>
              <a:t>P. B</a:t>
            </a:r>
            <a:r>
              <a:rPr lang="en-GB" dirty="0" smtClean="0"/>
              <a:t>. (1986). David </a:t>
            </a:r>
            <a:r>
              <a:rPr lang="en-GB" dirty="0"/>
              <a:t>Hume on Thomas Reid's An Inquiry into the Human Mind, On the Principles of </a:t>
            </a:r>
            <a:r>
              <a:rPr lang="en-GB" dirty="0" smtClean="0"/>
              <a:t>Common Sense</a:t>
            </a:r>
            <a:r>
              <a:rPr lang="en-GB" dirty="0"/>
              <a:t>: A New Letter to Hugh Blair from July </a:t>
            </a:r>
            <a:r>
              <a:rPr lang="en-GB" dirty="0" smtClean="0"/>
              <a:t>1762. Mind, 95(380), 411-416.</a:t>
            </a:r>
          </a:p>
          <a:p>
            <a:endParaRPr lang="en-GB" dirty="0"/>
          </a:p>
        </p:txBody>
      </p:sp>
    </p:spTree>
    <p:extLst>
      <p:ext uri="{BB962C8B-B14F-4D97-AF65-F5344CB8AC3E}">
        <p14:creationId xmlns:p14="http://schemas.microsoft.com/office/powerpoint/2010/main" val="15483379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a:t>
            </a:r>
          </a:p>
        </p:txBody>
      </p:sp>
      <p:sp>
        <p:nvSpPr>
          <p:cNvPr id="3" name="Content Placeholder 2"/>
          <p:cNvSpPr>
            <a:spLocks noGrp="1"/>
          </p:cNvSpPr>
          <p:nvPr>
            <p:ph idx="1"/>
          </p:nvPr>
        </p:nvSpPr>
        <p:spPr/>
        <p:txBody>
          <a:bodyPr anchor="ctr" anchorCtr="0">
            <a:normAutofit/>
          </a:bodyPr>
          <a:lstStyle/>
          <a:p>
            <a:r>
              <a:rPr lang="en-GB" sz="3200" dirty="0" smtClean="0"/>
              <a:t>So, </a:t>
            </a:r>
            <a:r>
              <a:rPr lang="en-GB" sz="3200" dirty="0"/>
              <a:t>were the P</a:t>
            </a:r>
            <a:r>
              <a:rPr lang="en-GB" sz="3200" dirty="0" smtClean="0"/>
              <a:t>erceptualists </a:t>
            </a:r>
            <a:r>
              <a:rPr lang="en-GB" sz="3200" dirty="0"/>
              <a:t>discovering natural laws or repeating social </a:t>
            </a:r>
            <a:r>
              <a:rPr lang="en-GB" sz="3200" dirty="0" smtClean="0"/>
              <a:t>norms?</a:t>
            </a:r>
          </a:p>
          <a:p>
            <a:r>
              <a:rPr lang="en-GB" sz="3200" dirty="0" smtClean="0"/>
              <a:t>What was the effect of this philosophy?</a:t>
            </a:r>
            <a:endParaRPr lang="en-GB" sz="3200" dirty="0"/>
          </a:p>
        </p:txBody>
      </p:sp>
    </p:spTree>
    <p:extLst>
      <p:ext uri="{BB962C8B-B14F-4D97-AF65-F5344CB8AC3E}">
        <p14:creationId xmlns:p14="http://schemas.microsoft.com/office/powerpoint/2010/main" val="21928612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076700"/>
            <a:ext cx="7962900" cy="2324100"/>
          </a:xfrm>
        </p:spPr>
        <p:txBody>
          <a:bodyPr>
            <a:noAutofit/>
          </a:bodyPr>
          <a:lstStyle/>
          <a:p>
            <a:r>
              <a:rPr lang="en-GB" sz="5400" dirty="0" smtClean="0"/>
              <a:t>Why do we think that blind people cannot understand visual arts?</a:t>
            </a:r>
            <a:endParaRPr lang="en-GB" sz="5400" dirty="0"/>
          </a:p>
        </p:txBody>
      </p:sp>
      <p:sp>
        <p:nvSpPr>
          <p:cNvPr id="3" name="Subtitle 2"/>
          <p:cNvSpPr>
            <a:spLocks noGrp="1"/>
          </p:cNvSpPr>
          <p:nvPr>
            <p:ph type="subTitle" idx="1"/>
          </p:nvPr>
        </p:nvSpPr>
        <p:spPr>
          <a:xfrm>
            <a:off x="8610598" y="3733800"/>
            <a:ext cx="3456905" cy="2819400"/>
          </a:xfrm>
        </p:spPr>
        <p:txBody>
          <a:bodyPr>
            <a:noAutofit/>
          </a:bodyPr>
          <a:lstStyle/>
          <a:p>
            <a:r>
              <a:rPr lang="en-GB" sz="2400" dirty="0" smtClean="0"/>
              <a:t>Philosophical biases and critical duality</a:t>
            </a:r>
          </a:p>
        </p:txBody>
      </p:sp>
    </p:spTree>
    <p:extLst>
      <p:ext uri="{BB962C8B-B14F-4D97-AF65-F5344CB8AC3E}">
        <p14:creationId xmlns:p14="http://schemas.microsoft.com/office/powerpoint/2010/main" val="42277388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67558" y="4960137"/>
            <a:ext cx="7662041" cy="1463040"/>
          </a:xfrm>
        </p:spPr>
        <p:txBody>
          <a:bodyPr>
            <a:normAutofit/>
          </a:bodyPr>
          <a:lstStyle/>
          <a:p>
            <a:r>
              <a:rPr lang="en-US" dirty="0" smtClean="0"/>
              <a:t>Twentieth century philosophies of arts and museums</a:t>
            </a:r>
            <a:endParaRPr lang="en-US" dirty="0"/>
          </a:p>
        </p:txBody>
      </p:sp>
      <p:sp>
        <p:nvSpPr>
          <p:cNvPr id="5" name="Text Placeholder 4"/>
          <p:cNvSpPr>
            <a:spLocks noGrp="1"/>
          </p:cNvSpPr>
          <p:nvPr>
            <p:ph type="body" idx="1"/>
          </p:nvPr>
        </p:nvSpPr>
        <p:spPr/>
        <p:txBody>
          <a:bodyPr/>
          <a:lstStyle/>
          <a:p>
            <a:r>
              <a:rPr lang="en-US" dirty="0"/>
              <a:t>Philosophy built into our modern philosophical consciousness</a:t>
            </a:r>
          </a:p>
        </p:txBody>
      </p:sp>
    </p:spTree>
    <p:extLst>
      <p:ext uri="{BB962C8B-B14F-4D97-AF65-F5344CB8AC3E}">
        <p14:creationId xmlns:p14="http://schemas.microsoft.com/office/powerpoint/2010/main" val="36718284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24128" y="585216"/>
            <a:ext cx="10405872" cy="1499616"/>
          </a:xfrm>
        </p:spPr>
        <p:txBody>
          <a:bodyPr>
            <a:normAutofit/>
          </a:bodyPr>
          <a:lstStyle/>
          <a:p>
            <a:r>
              <a:rPr lang="en-US" dirty="0" smtClean="0"/>
              <a:t>contemporary studies of blindness and arts</a:t>
            </a:r>
            <a:endParaRPr lang="en-US" dirty="0"/>
          </a:p>
        </p:txBody>
      </p:sp>
      <p:sp>
        <p:nvSpPr>
          <p:cNvPr id="5" name="Content Placeholder 4"/>
          <p:cNvSpPr>
            <a:spLocks noGrp="1"/>
          </p:cNvSpPr>
          <p:nvPr>
            <p:ph idx="1"/>
          </p:nvPr>
        </p:nvSpPr>
        <p:spPr>
          <a:xfrm>
            <a:off x="1024128" y="1811481"/>
            <a:ext cx="10390106" cy="4795870"/>
          </a:xfrm>
        </p:spPr>
        <p:txBody>
          <a:bodyPr>
            <a:noAutofit/>
          </a:bodyPr>
          <a:lstStyle/>
          <a:p>
            <a:r>
              <a:rPr lang="en-US" sz="2800" dirty="0" smtClean="0"/>
              <a:t>Most contemporary studies of blindness and arts focus on the perception of objects and “real things”, such as Perception and Metaphorical visual language</a:t>
            </a:r>
          </a:p>
          <a:p>
            <a:r>
              <a:rPr lang="en-US" sz="2800" dirty="0" smtClean="0"/>
              <a:t>They do not examine:</a:t>
            </a:r>
          </a:p>
          <a:p>
            <a:pPr lvl="1"/>
            <a:r>
              <a:rPr lang="en-US" sz="2800" dirty="0"/>
              <a:t>t</a:t>
            </a:r>
            <a:r>
              <a:rPr lang="en-US" sz="2800" dirty="0" smtClean="0"/>
              <a:t>he nature of aesthetics</a:t>
            </a:r>
          </a:p>
          <a:p>
            <a:pPr lvl="1"/>
            <a:r>
              <a:rPr lang="en-US" sz="2800" dirty="0" smtClean="0"/>
              <a:t>the motivation for creative and imaginative activity</a:t>
            </a:r>
          </a:p>
          <a:p>
            <a:pPr lvl="1"/>
            <a:r>
              <a:rPr lang="en-US" sz="2800" dirty="0" smtClean="0"/>
              <a:t>why art is important to people who are blind</a:t>
            </a:r>
          </a:p>
          <a:p>
            <a:r>
              <a:rPr lang="en-US" sz="2800" b="1" dirty="0" smtClean="0"/>
              <a:t>Argument: </a:t>
            </a:r>
            <a:r>
              <a:rPr lang="en-US" sz="2800" dirty="0" smtClean="0"/>
              <a:t>Contemporary epistemology hails largely from previous eras and biased empirical studies</a:t>
            </a:r>
          </a:p>
          <a:p>
            <a:pPr marL="91440" lvl="1" indent="-91440">
              <a:spcBef>
                <a:spcPts val="1200"/>
              </a:spcBef>
              <a:spcAft>
                <a:spcPts val="200"/>
              </a:spcAft>
              <a:buSzPct val="100000"/>
              <a:buFont typeface="Tw Cen MT" panose="020B0602020104020603" pitchFamily="34" charset="0"/>
              <a:buChar char=" "/>
            </a:pPr>
            <a:r>
              <a:rPr lang="en-GB" dirty="0"/>
              <a:t>Hayhoe, S. (In Press). </a:t>
            </a:r>
            <a:r>
              <a:rPr lang="en-GB" dirty="0" smtClean="0"/>
              <a:t>Op. Cit.</a:t>
            </a:r>
            <a:endParaRPr lang="en-US" dirty="0"/>
          </a:p>
        </p:txBody>
      </p:sp>
    </p:spTree>
    <p:extLst>
      <p:ext uri="{BB962C8B-B14F-4D97-AF65-F5344CB8AC3E}">
        <p14:creationId xmlns:p14="http://schemas.microsoft.com/office/powerpoint/2010/main" val="32660347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err="1" smtClean="0"/>
              <a:t>Gombrich</a:t>
            </a:r>
            <a:r>
              <a:rPr lang="en-GB" dirty="0" smtClean="0"/>
              <a:t> on visual art as natural law </a:t>
            </a:r>
            <a:endParaRPr lang="en-GB" dirty="0"/>
          </a:p>
        </p:txBody>
      </p:sp>
      <p:sp>
        <p:nvSpPr>
          <p:cNvPr id="6" name="Content Placeholder 5"/>
          <p:cNvSpPr>
            <a:spLocks noGrp="1"/>
          </p:cNvSpPr>
          <p:nvPr>
            <p:ph idx="1"/>
          </p:nvPr>
        </p:nvSpPr>
        <p:spPr/>
        <p:txBody>
          <a:bodyPr>
            <a:normAutofit/>
          </a:bodyPr>
          <a:lstStyle/>
          <a:p>
            <a:pPr marL="0" indent="0">
              <a:buNone/>
            </a:pPr>
            <a:r>
              <a:rPr lang="en-GB" sz="3400" dirty="0" smtClean="0"/>
              <a:t>“Art </a:t>
            </a:r>
            <a:r>
              <a:rPr lang="en-GB" sz="3400" dirty="0"/>
              <a:t>educators sometimes try to make us feel guilty for our failure to use our eyes and to pay attention to the riches spread out before us. No doubt they are occasionally right, but their structures do little justice to </a:t>
            </a:r>
            <a:r>
              <a:rPr lang="en-GB" sz="3400" dirty="0">
                <a:solidFill>
                  <a:srgbClr val="FF0000"/>
                </a:solidFill>
              </a:rPr>
              <a:t>the difference between seeing, looking, attending and reading, on which all art must rely</a:t>
            </a:r>
            <a:r>
              <a:rPr lang="en-GB" sz="3400" dirty="0" smtClean="0"/>
              <a:t>.” </a:t>
            </a:r>
            <a:r>
              <a:rPr lang="en-GB" sz="3400" dirty="0"/>
              <a:t>(</a:t>
            </a:r>
            <a:r>
              <a:rPr lang="en-GB" sz="3400" dirty="0" err="1" smtClean="0"/>
              <a:t>Gombrich</a:t>
            </a:r>
            <a:r>
              <a:rPr lang="en-GB" sz="3400" dirty="0" smtClean="0"/>
              <a:t>, 1984: P. </a:t>
            </a:r>
            <a:r>
              <a:rPr lang="en-GB" sz="3400" dirty="0"/>
              <a:t>95</a:t>
            </a:r>
            <a:r>
              <a:rPr lang="en-GB" sz="3400" dirty="0" smtClean="0"/>
              <a:t>)</a:t>
            </a:r>
          </a:p>
          <a:p>
            <a:r>
              <a:rPr lang="en-GB" sz="1600" dirty="0" err="1"/>
              <a:t>Gombrich</a:t>
            </a:r>
            <a:r>
              <a:rPr lang="en-GB" sz="1600" dirty="0"/>
              <a:t>, E. (1984). </a:t>
            </a:r>
            <a:r>
              <a:rPr lang="en-GB" sz="1600" i="1" dirty="0"/>
              <a:t>The sense of order: Studies in the psychology of decorative art</a:t>
            </a:r>
            <a:r>
              <a:rPr lang="en-GB" sz="1600" dirty="0"/>
              <a:t>. </a:t>
            </a:r>
            <a:r>
              <a:rPr lang="en-GB" sz="1600" dirty="0" smtClean="0"/>
              <a:t>London: </a:t>
            </a:r>
            <a:r>
              <a:rPr lang="en-GB" sz="1600" dirty="0" err="1" smtClean="0"/>
              <a:t>Phaidon</a:t>
            </a:r>
            <a:r>
              <a:rPr lang="en-GB" sz="1600" dirty="0" smtClean="0"/>
              <a:t> </a:t>
            </a:r>
            <a:r>
              <a:rPr lang="en-GB" sz="1600" dirty="0"/>
              <a:t>Press.</a:t>
            </a:r>
          </a:p>
        </p:txBody>
      </p:sp>
    </p:spTree>
    <p:extLst>
      <p:ext uri="{BB962C8B-B14F-4D97-AF65-F5344CB8AC3E}">
        <p14:creationId xmlns:p14="http://schemas.microsoft.com/office/powerpoint/2010/main" val="31175194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Bourdieu on museums as natural law</a:t>
            </a:r>
            <a:endParaRPr lang="en-GB" dirty="0"/>
          </a:p>
        </p:txBody>
      </p:sp>
      <p:sp>
        <p:nvSpPr>
          <p:cNvPr id="6" name="Content Placeholder 5"/>
          <p:cNvSpPr>
            <a:spLocks noGrp="1"/>
          </p:cNvSpPr>
          <p:nvPr>
            <p:ph idx="1"/>
          </p:nvPr>
        </p:nvSpPr>
        <p:spPr>
          <a:xfrm>
            <a:off x="1024128" y="2194775"/>
            <a:ext cx="9720073" cy="4301559"/>
          </a:xfrm>
        </p:spPr>
        <p:txBody>
          <a:bodyPr>
            <a:normAutofit/>
          </a:bodyPr>
          <a:lstStyle/>
          <a:p>
            <a:r>
              <a:rPr lang="en-GB" sz="3200" dirty="0"/>
              <a:t>““I wanted to be able to tell myself I’d done the museum, it was very monotonous, one picture after another. They ought to put something different in between the paintings to break it up a bit.” (engineer, Amiens, aged 39, Lille Museum). These comments are reminiscent of those of the conservator of the New York Metropolitan Museum, who sees </a:t>
            </a:r>
            <a:r>
              <a:rPr lang="en-GB" sz="3200" dirty="0">
                <a:solidFill>
                  <a:srgbClr val="FF0000"/>
                </a:solidFill>
              </a:rPr>
              <a:t>his museum as “a gymnasium in which the visitor is able to develop his eye </a:t>
            </a:r>
            <a:r>
              <a:rPr lang="en-GB" sz="3200" dirty="0" smtClean="0">
                <a:solidFill>
                  <a:srgbClr val="FF0000"/>
                </a:solidFill>
              </a:rPr>
              <a:t>muscles.</a:t>
            </a:r>
            <a:r>
              <a:rPr lang="en-GB" sz="3200" dirty="0" smtClean="0"/>
              <a:t>”” (P. </a:t>
            </a:r>
            <a:r>
              <a:rPr lang="en-GB" sz="3200" dirty="0"/>
              <a:t>269</a:t>
            </a:r>
            <a:r>
              <a:rPr lang="en-GB" sz="3200" dirty="0" smtClean="0"/>
              <a:t>)</a:t>
            </a:r>
          </a:p>
          <a:p>
            <a:r>
              <a:rPr lang="en-GB" sz="1600" dirty="0"/>
              <a:t>Bourdieu, P. (2010). Distinction. London: Routledge Classics.</a:t>
            </a:r>
          </a:p>
        </p:txBody>
      </p:sp>
    </p:spTree>
    <p:extLst>
      <p:ext uri="{BB962C8B-B14F-4D97-AF65-F5344CB8AC3E}">
        <p14:creationId xmlns:p14="http://schemas.microsoft.com/office/powerpoint/2010/main" val="13447729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Revesz’s</a:t>
            </a:r>
            <a:r>
              <a:rPr lang="en-US" dirty="0" smtClean="0"/>
              <a:t> study on arts and blindness as natural law</a:t>
            </a:r>
            <a:endParaRPr lang="en-US" dirty="0"/>
          </a:p>
        </p:txBody>
      </p:sp>
      <p:sp>
        <p:nvSpPr>
          <p:cNvPr id="5" name="Content Placeholder 4"/>
          <p:cNvSpPr>
            <a:spLocks noGrp="1"/>
          </p:cNvSpPr>
          <p:nvPr>
            <p:ph idx="1"/>
          </p:nvPr>
        </p:nvSpPr>
        <p:spPr/>
        <p:txBody>
          <a:bodyPr>
            <a:normAutofit/>
          </a:bodyPr>
          <a:lstStyle/>
          <a:p>
            <a:r>
              <a:rPr lang="en-GB" sz="3600" dirty="0" smtClean="0"/>
              <a:t>“[</a:t>
            </a:r>
            <a:r>
              <a:rPr lang="en-GB" sz="3600" dirty="0"/>
              <a:t>From] what sources could a blind person, who has never seen the world with all its wealth of forms and color, derive those manifold experiences?... </a:t>
            </a:r>
            <a:r>
              <a:rPr lang="en-GB" sz="3600" dirty="0">
                <a:solidFill>
                  <a:srgbClr val="FF0000"/>
                </a:solidFill>
              </a:rPr>
              <a:t>[No] one born blind is able to become aware of the diversity of nature and to apprehend all the rich and various appearances of objects</a:t>
            </a:r>
            <a:r>
              <a:rPr lang="en-GB" sz="3600" dirty="0" smtClean="0">
                <a:solidFill>
                  <a:srgbClr val="FF0000"/>
                </a:solidFill>
              </a:rPr>
              <a:t>.</a:t>
            </a:r>
            <a:r>
              <a:rPr lang="en-GB" sz="3600" dirty="0" smtClean="0"/>
              <a:t>” (pp</a:t>
            </a:r>
            <a:r>
              <a:rPr lang="en-GB" sz="3600" dirty="0"/>
              <a:t>. 316–17</a:t>
            </a:r>
            <a:r>
              <a:rPr lang="en-GB" sz="3600" dirty="0" smtClean="0"/>
              <a:t>)</a:t>
            </a:r>
          </a:p>
          <a:p>
            <a:r>
              <a:rPr lang="en-GB" sz="1600" dirty="0"/>
              <a:t>Revesz, G. (1950). Psychology and art of the blind. London: Longmans, Green.</a:t>
            </a:r>
            <a:endParaRPr lang="en-US" sz="1600" dirty="0"/>
          </a:p>
        </p:txBody>
      </p:sp>
    </p:spTree>
    <p:extLst>
      <p:ext uri="{BB962C8B-B14F-4D97-AF65-F5344CB8AC3E}">
        <p14:creationId xmlns:p14="http://schemas.microsoft.com/office/powerpoint/2010/main" val="14837086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Two Case studies of blind arts learners</a:t>
            </a:r>
            <a:endParaRPr lang="en-GB" dirty="0"/>
          </a:p>
        </p:txBody>
      </p:sp>
      <p:sp>
        <p:nvSpPr>
          <p:cNvPr id="5" name="Text Placeholder 4"/>
          <p:cNvSpPr>
            <a:spLocks noGrp="1"/>
          </p:cNvSpPr>
          <p:nvPr>
            <p:ph type="body" idx="1"/>
          </p:nvPr>
        </p:nvSpPr>
        <p:spPr/>
        <p:txBody>
          <a:bodyPr/>
          <a:lstStyle/>
          <a:p>
            <a:r>
              <a:rPr lang="en-GB" dirty="0" smtClean="0"/>
              <a:t>Student at RNIB New College, Worcester &amp; Teachers at the Metropolitan Museum of Art, New York</a:t>
            </a:r>
            <a:endParaRPr lang="en-GB" dirty="0"/>
          </a:p>
        </p:txBody>
      </p:sp>
    </p:spTree>
    <p:extLst>
      <p:ext uri="{BB962C8B-B14F-4D97-AF65-F5344CB8AC3E}">
        <p14:creationId xmlns:p14="http://schemas.microsoft.com/office/powerpoint/2010/main" val="11116826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Anna</a:t>
            </a:r>
            <a:endParaRPr lang="en-GB" dirty="0"/>
          </a:p>
        </p:txBody>
      </p:sp>
      <p:sp>
        <p:nvSpPr>
          <p:cNvPr id="5" name="Text Placeholder 4"/>
          <p:cNvSpPr>
            <a:spLocks noGrp="1"/>
          </p:cNvSpPr>
          <p:nvPr>
            <p:ph type="body" idx="1"/>
          </p:nvPr>
        </p:nvSpPr>
        <p:spPr/>
        <p:txBody>
          <a:bodyPr/>
          <a:lstStyle/>
          <a:p>
            <a:r>
              <a:rPr lang="en-GB" dirty="0" smtClean="0"/>
              <a:t>Student at RNIB New College, Worcester, UK</a:t>
            </a:r>
            <a:endParaRPr lang="en-GB" dirty="0"/>
          </a:p>
        </p:txBody>
      </p:sp>
    </p:spTree>
    <p:extLst>
      <p:ext uri="{BB962C8B-B14F-4D97-AF65-F5344CB8AC3E}">
        <p14:creationId xmlns:p14="http://schemas.microsoft.com/office/powerpoint/2010/main" val="3347922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nchor="ctr">
            <a:normAutofit/>
          </a:bodyPr>
          <a:lstStyle/>
          <a:p>
            <a:pPr eaLnBrk="1" hangingPunct="1"/>
            <a:r>
              <a:rPr lang="en-GB" dirty="0" smtClean="0">
                <a:solidFill>
                  <a:schemeClr val="tx1"/>
                </a:solidFill>
              </a:rPr>
              <a:t>Anna: Student preparing for art college</a:t>
            </a:r>
          </a:p>
        </p:txBody>
      </p:sp>
      <p:sp>
        <p:nvSpPr>
          <p:cNvPr id="3" name="Content Placeholder 2"/>
          <p:cNvSpPr>
            <a:spLocks noGrp="1"/>
          </p:cNvSpPr>
          <p:nvPr>
            <p:ph idx="1"/>
          </p:nvPr>
        </p:nvSpPr>
        <p:spPr>
          <a:xfrm>
            <a:off x="1024127" y="2084832"/>
            <a:ext cx="9720073" cy="4023360"/>
          </a:xfrm>
        </p:spPr>
        <p:txBody>
          <a:bodyPr>
            <a:noAutofit/>
          </a:bodyPr>
          <a:lstStyle/>
          <a:p>
            <a:pPr>
              <a:lnSpc>
                <a:spcPct val="100000"/>
              </a:lnSpc>
              <a:spcBef>
                <a:spcPts val="0"/>
              </a:spcBef>
              <a:spcAft>
                <a:spcPts val="600"/>
              </a:spcAft>
              <a:defRPr/>
            </a:pPr>
            <a:r>
              <a:rPr lang="en-GB" sz="2800" dirty="0"/>
              <a:t>Anna was early blind, in her late teens, and had attended mainstream school as a young child and then New College as an early teenager</a:t>
            </a:r>
          </a:p>
          <a:p>
            <a:pPr>
              <a:lnSpc>
                <a:spcPct val="100000"/>
              </a:lnSpc>
              <a:spcBef>
                <a:spcPts val="0"/>
              </a:spcBef>
              <a:spcAft>
                <a:spcPts val="600"/>
              </a:spcAft>
            </a:pPr>
            <a:r>
              <a:rPr lang="en-US" sz="2800" dirty="0" smtClean="0"/>
              <a:t>She only </a:t>
            </a:r>
            <a:r>
              <a:rPr lang="en-US" sz="2800" dirty="0"/>
              <a:t>moved to New College when her sight deteriorated substantially and her mainstream school could no longer support </a:t>
            </a:r>
            <a:r>
              <a:rPr lang="en-US" sz="2800" dirty="0" smtClean="0"/>
              <a:t>her.</a:t>
            </a:r>
          </a:p>
          <a:p>
            <a:pPr>
              <a:lnSpc>
                <a:spcPct val="100000"/>
              </a:lnSpc>
              <a:spcBef>
                <a:spcPts val="0"/>
              </a:spcBef>
              <a:spcAft>
                <a:spcPts val="600"/>
              </a:spcAft>
            </a:pPr>
            <a:r>
              <a:rPr lang="en-US" sz="2800" dirty="0" smtClean="0"/>
              <a:t>She extreme tunnel vision and total </a:t>
            </a:r>
            <a:r>
              <a:rPr lang="en-US" sz="2800" dirty="0" err="1"/>
              <a:t>colour</a:t>
            </a:r>
            <a:r>
              <a:rPr lang="en-US" sz="2800" dirty="0"/>
              <a:t> </a:t>
            </a:r>
            <a:r>
              <a:rPr lang="en-US" sz="2800" dirty="0" smtClean="0"/>
              <a:t>blindness</a:t>
            </a:r>
          </a:p>
          <a:p>
            <a:pPr>
              <a:lnSpc>
                <a:spcPct val="100000"/>
              </a:lnSpc>
              <a:spcBef>
                <a:spcPts val="0"/>
              </a:spcBef>
              <a:spcAft>
                <a:spcPts val="600"/>
              </a:spcAft>
            </a:pPr>
            <a:r>
              <a:rPr lang="en-US" sz="2800" dirty="0" smtClean="0"/>
              <a:t>In the </a:t>
            </a:r>
            <a:r>
              <a:rPr lang="en-US" sz="2800" dirty="0"/>
              <a:t>latter stages of </a:t>
            </a:r>
            <a:r>
              <a:rPr lang="en-US" sz="2800" dirty="0" smtClean="0"/>
              <a:t>compulsory </a:t>
            </a:r>
            <a:r>
              <a:rPr lang="en-US" sz="2800" dirty="0"/>
              <a:t>education, she had little problem </a:t>
            </a:r>
            <a:r>
              <a:rPr lang="en-US" sz="2800" dirty="0" smtClean="0"/>
              <a:t>with her </a:t>
            </a:r>
            <a:r>
              <a:rPr lang="en-US" sz="2800" dirty="0"/>
              <a:t>art </a:t>
            </a:r>
            <a:r>
              <a:rPr lang="en-US" sz="2800" dirty="0" smtClean="0"/>
              <a:t>classes</a:t>
            </a:r>
          </a:p>
          <a:p>
            <a:pPr>
              <a:lnSpc>
                <a:spcPct val="100000"/>
              </a:lnSpc>
              <a:spcBef>
                <a:spcPts val="0"/>
              </a:spcBef>
              <a:spcAft>
                <a:spcPts val="600"/>
              </a:spcAft>
            </a:pPr>
            <a:r>
              <a:rPr lang="en-US" sz="1400" dirty="0"/>
              <a:t>Hayhoe, S. (2008). Arts, culture and blindness: Studies of blind students in the visual arts. Youngstown, New York: </a:t>
            </a:r>
            <a:r>
              <a:rPr lang="en-US" sz="1400" dirty="0" err="1"/>
              <a:t>Teneo</a:t>
            </a:r>
            <a:r>
              <a:rPr lang="en-US" sz="1400" dirty="0"/>
              <a:t> Press</a:t>
            </a:r>
            <a:r>
              <a:rPr lang="en-US" sz="1400" dirty="0" smtClean="0"/>
              <a:t>.</a:t>
            </a:r>
            <a:endParaRPr lang="en-GB" sz="1400" dirty="0"/>
          </a:p>
        </p:txBody>
      </p:sp>
    </p:spTree>
    <p:extLst>
      <p:ext uri="{BB962C8B-B14F-4D97-AF65-F5344CB8AC3E}">
        <p14:creationId xmlns:p14="http://schemas.microsoft.com/office/powerpoint/2010/main" val="14303789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24128" y="431542"/>
            <a:ext cx="9720072" cy="1499616"/>
          </a:xfrm>
        </p:spPr>
        <p:txBody>
          <a:bodyPr/>
          <a:lstStyle/>
          <a:p>
            <a:r>
              <a:rPr lang="en-GB" dirty="0" smtClean="0"/>
              <a:t>Anna: often within expected social norms</a:t>
            </a:r>
            <a:endParaRPr lang="en-GB" dirty="0"/>
          </a:p>
        </p:txBody>
      </p:sp>
      <p:sp>
        <p:nvSpPr>
          <p:cNvPr id="3" name="Content Placeholder 2"/>
          <p:cNvSpPr>
            <a:spLocks noGrp="1"/>
          </p:cNvSpPr>
          <p:nvPr>
            <p:ph idx="1"/>
          </p:nvPr>
        </p:nvSpPr>
        <p:spPr>
          <a:xfrm>
            <a:off x="1024128" y="2294103"/>
            <a:ext cx="9720073" cy="4023360"/>
          </a:xfrm>
        </p:spPr>
        <p:txBody>
          <a:bodyPr>
            <a:noAutofit/>
          </a:bodyPr>
          <a:lstStyle/>
          <a:p>
            <a:pPr>
              <a:lnSpc>
                <a:spcPct val="100000"/>
              </a:lnSpc>
              <a:spcBef>
                <a:spcPts val="0"/>
              </a:spcBef>
              <a:spcAft>
                <a:spcPts val="600"/>
              </a:spcAft>
            </a:pPr>
            <a:r>
              <a:rPr lang="en-US" sz="2400" dirty="0" smtClean="0"/>
              <a:t>“</a:t>
            </a:r>
            <a:r>
              <a:rPr lang="en-US" sz="2400" dirty="0"/>
              <a:t>During her Christmas holiday, </a:t>
            </a:r>
            <a:r>
              <a:rPr lang="en-US" sz="2400" dirty="0" smtClean="0"/>
              <a:t>Anna </a:t>
            </a:r>
            <a:r>
              <a:rPr lang="en-US" sz="2400" dirty="0"/>
              <a:t>plans to take more black and white pictures. She says, “I really, really enjoy it.” She also says that she would spend three hours after school in the dark room in New College if she had to, as the project is that important to her. Anna also said that it gives her real senses of achievement when she gets an image right the way she wants it.</a:t>
            </a:r>
          </a:p>
          <a:p>
            <a:pPr>
              <a:lnSpc>
                <a:spcPct val="100000"/>
              </a:lnSpc>
              <a:spcBef>
                <a:spcPts val="0"/>
              </a:spcBef>
              <a:spcAft>
                <a:spcPts val="600"/>
              </a:spcAft>
            </a:pPr>
            <a:r>
              <a:rPr lang="en-US" sz="2400" dirty="0"/>
              <a:t>Anna shows me a series of black and white photographs that she took during her previous half-term holiday. This series is of what she considers to be interesting faces of people she either knows or found in London. She says that she particularly enjoys [her] images of old men with teeth missing</a:t>
            </a:r>
            <a:r>
              <a:rPr lang="en-US" sz="2400" dirty="0" smtClean="0"/>
              <a:t>.”</a:t>
            </a:r>
          </a:p>
          <a:p>
            <a:pPr>
              <a:lnSpc>
                <a:spcPct val="100000"/>
              </a:lnSpc>
              <a:spcBef>
                <a:spcPts val="0"/>
              </a:spcBef>
              <a:spcAft>
                <a:spcPts val="600"/>
              </a:spcAft>
            </a:pPr>
            <a:r>
              <a:rPr lang="en-US" sz="1800" dirty="0" smtClean="0"/>
              <a:t>(</a:t>
            </a:r>
            <a:r>
              <a:rPr lang="en-US" sz="1800" dirty="0"/>
              <a:t>S. Hayhoe, observation </a:t>
            </a:r>
            <a:r>
              <a:rPr lang="en-US" sz="1800" dirty="0" smtClean="0"/>
              <a:t>notes)</a:t>
            </a:r>
            <a:endParaRPr lang="en-GB" sz="1800" dirty="0"/>
          </a:p>
        </p:txBody>
      </p:sp>
    </p:spTree>
    <p:extLst>
      <p:ext uri="{BB962C8B-B14F-4D97-AF65-F5344CB8AC3E}">
        <p14:creationId xmlns:p14="http://schemas.microsoft.com/office/powerpoint/2010/main" val="325237923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Anna: however, tested norms using colour</a:t>
            </a:r>
            <a:endParaRPr lang="en-GB" dirty="0"/>
          </a:p>
        </p:txBody>
      </p:sp>
      <p:sp>
        <p:nvSpPr>
          <p:cNvPr id="3" name="Content Placeholder 2"/>
          <p:cNvSpPr>
            <a:spLocks noGrp="1"/>
          </p:cNvSpPr>
          <p:nvPr>
            <p:ph idx="1"/>
          </p:nvPr>
        </p:nvSpPr>
        <p:spPr>
          <a:xfrm>
            <a:off x="1024128" y="2084832"/>
            <a:ext cx="10120123" cy="4592199"/>
          </a:xfrm>
        </p:spPr>
        <p:txBody>
          <a:bodyPr>
            <a:noAutofit/>
          </a:bodyPr>
          <a:lstStyle/>
          <a:p>
            <a:pPr>
              <a:lnSpc>
                <a:spcPct val="120000"/>
              </a:lnSpc>
              <a:spcBef>
                <a:spcPts val="0"/>
              </a:spcBef>
              <a:spcAft>
                <a:spcPts val="600"/>
              </a:spcAft>
            </a:pPr>
            <a:r>
              <a:rPr lang="en-US" sz="2400" dirty="0" smtClean="0"/>
              <a:t>“</a:t>
            </a:r>
            <a:r>
              <a:rPr lang="en-US" sz="2400" dirty="0"/>
              <a:t>I always found art difficult in mainstream because of my </a:t>
            </a:r>
            <a:r>
              <a:rPr lang="en-US" sz="2400" dirty="0" err="1"/>
              <a:t>colour</a:t>
            </a:r>
            <a:r>
              <a:rPr lang="en-US" sz="2400" dirty="0"/>
              <a:t> vision, or lack of. You know I was always having to ask people what </a:t>
            </a:r>
            <a:r>
              <a:rPr lang="en-US" sz="2400" dirty="0" err="1"/>
              <a:t>colour</a:t>
            </a:r>
            <a:r>
              <a:rPr lang="en-US" sz="2400" dirty="0"/>
              <a:t> things were, like paints. With my pens and pencils, however, I usually labelled them up and then took them into school, so I knew what </a:t>
            </a:r>
            <a:r>
              <a:rPr lang="en-US" sz="2400" dirty="0" err="1"/>
              <a:t>colour</a:t>
            </a:r>
            <a:r>
              <a:rPr lang="en-US" sz="2400" dirty="0"/>
              <a:t> was what. When it came to mixing paints and things I had real trouble. And I’ve never been very good at using paints, because I can’t even see when paints have run into each other on the actual painting. And sometimes they can turn out a real mess. That got easier </a:t>
            </a:r>
            <a:r>
              <a:rPr lang="en-US" sz="2400" dirty="0" smtClean="0"/>
              <a:t>through </a:t>
            </a:r>
            <a:r>
              <a:rPr lang="en-US" sz="2400" dirty="0"/>
              <a:t>towards GCSE. I was more independent, I could more, tell more easily, you know, what </a:t>
            </a:r>
            <a:r>
              <a:rPr lang="en-US" sz="2400" dirty="0" err="1"/>
              <a:t>colours</a:t>
            </a:r>
            <a:r>
              <a:rPr lang="en-US" sz="2400" dirty="0"/>
              <a:t> that I was using. Probably because I got used to </a:t>
            </a:r>
            <a:r>
              <a:rPr lang="en-US" sz="2400" dirty="0" err="1"/>
              <a:t>recognising</a:t>
            </a:r>
            <a:r>
              <a:rPr lang="en-US" sz="2400" dirty="0"/>
              <a:t> </a:t>
            </a:r>
            <a:r>
              <a:rPr lang="en-US" sz="2400" dirty="0" smtClean="0"/>
              <a:t>them.”</a:t>
            </a:r>
          </a:p>
          <a:p>
            <a:pPr>
              <a:lnSpc>
                <a:spcPct val="120000"/>
              </a:lnSpc>
              <a:spcBef>
                <a:spcPts val="0"/>
              </a:spcBef>
              <a:spcAft>
                <a:spcPts val="600"/>
              </a:spcAft>
            </a:pPr>
            <a:r>
              <a:rPr lang="en-US" sz="2400" dirty="0" smtClean="0"/>
              <a:t>(</a:t>
            </a:r>
            <a:r>
              <a:rPr lang="en-US" sz="2400" dirty="0"/>
              <a:t>Anna, personal </a:t>
            </a:r>
            <a:r>
              <a:rPr lang="en-US" sz="2400" dirty="0" smtClean="0"/>
              <a:t>communication)</a:t>
            </a:r>
            <a:endParaRPr lang="en-GB" sz="2400" dirty="0"/>
          </a:p>
        </p:txBody>
      </p:sp>
    </p:spTree>
    <p:extLst>
      <p:ext uri="{BB962C8B-B14F-4D97-AF65-F5344CB8AC3E}">
        <p14:creationId xmlns:p14="http://schemas.microsoft.com/office/powerpoint/2010/main" val="16758354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A question: What is </a:t>
            </a:r>
            <a:r>
              <a:rPr lang="en-US" dirty="0" smtClean="0"/>
              <a:t>possible to explain to a person born blind?</a:t>
            </a:r>
            <a:endParaRPr lang="en-US" dirty="0"/>
          </a:p>
        </p:txBody>
      </p:sp>
      <p:sp>
        <p:nvSpPr>
          <p:cNvPr id="5" name="Text Placeholder 4"/>
          <p:cNvSpPr>
            <a:spLocks noGrp="1"/>
          </p:cNvSpPr>
          <p:nvPr>
            <p:ph type="body" idx="1"/>
          </p:nvPr>
        </p:nvSpPr>
        <p:spPr/>
        <p:txBody>
          <a:bodyPr/>
          <a:lstStyle/>
          <a:p>
            <a:r>
              <a:rPr lang="en-US" dirty="0" smtClean="0"/>
              <a:t>What can blind people understand? What don’t blind people understand?</a:t>
            </a:r>
            <a:endParaRPr lang="en-US" dirty="0"/>
          </a:p>
        </p:txBody>
      </p:sp>
    </p:spTree>
    <p:extLst>
      <p:ext uri="{BB962C8B-B14F-4D97-AF65-F5344CB8AC3E}">
        <p14:creationId xmlns:p14="http://schemas.microsoft.com/office/powerpoint/2010/main" val="11730395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chemeClr val="tx1"/>
                </a:solidFill>
              </a:rPr>
              <a:t>Anna: art adapted to incorporate colour</a:t>
            </a:r>
            <a:endParaRPr lang="en-GB" dirty="0">
              <a:solidFill>
                <a:schemeClr val="tx1"/>
              </a:solidFill>
            </a:endParaRPr>
          </a:p>
        </p:txBody>
      </p:sp>
      <p:pic>
        <p:nvPicPr>
          <p:cNvPr id="25603" name="Picture 3" descr="DSCF0001"/>
          <p:cNvPicPr>
            <a:picLocks noChangeAspect="1" noChangeArrowheads="1"/>
          </p:cNvPicPr>
          <p:nvPr/>
        </p:nvPicPr>
        <p:blipFill>
          <a:blip r:embed="rId2" cstate="print"/>
          <a:srcRect/>
          <a:stretch>
            <a:fillRect/>
          </a:stretch>
        </p:blipFill>
        <p:spPr bwMode="auto">
          <a:xfrm rot="16200000" flipH="1" flipV="1">
            <a:off x="9331119" y="3962382"/>
            <a:ext cx="2718748" cy="2195473"/>
          </a:xfrm>
          <a:prstGeom prst="rect">
            <a:avLst/>
          </a:prstGeom>
          <a:noFill/>
          <a:ln w="9525">
            <a:noFill/>
            <a:miter lim="800000"/>
            <a:headEnd/>
            <a:tailEnd/>
          </a:ln>
        </p:spPr>
      </p:pic>
      <p:pic>
        <p:nvPicPr>
          <p:cNvPr id="25604" name="Picture 4" descr="DSCF0008"/>
          <p:cNvPicPr>
            <a:picLocks noChangeAspect="1" noChangeArrowheads="1"/>
          </p:cNvPicPr>
          <p:nvPr/>
        </p:nvPicPr>
        <p:blipFill>
          <a:blip r:embed="rId3" cstate="print"/>
          <a:srcRect/>
          <a:stretch>
            <a:fillRect/>
          </a:stretch>
        </p:blipFill>
        <p:spPr bwMode="auto">
          <a:xfrm>
            <a:off x="5319205" y="2327719"/>
            <a:ext cx="4208263" cy="3349777"/>
          </a:xfrm>
          <a:prstGeom prst="rect">
            <a:avLst/>
          </a:prstGeom>
          <a:noFill/>
          <a:ln w="9525">
            <a:noFill/>
            <a:miter lim="800000"/>
            <a:headEnd/>
            <a:tailEnd/>
          </a:ln>
        </p:spPr>
      </p:pic>
      <p:pic>
        <p:nvPicPr>
          <p:cNvPr id="25605" name="Picture 5" descr="DSCF0006"/>
          <p:cNvPicPr>
            <a:picLocks noChangeAspect="1" noChangeArrowheads="1"/>
          </p:cNvPicPr>
          <p:nvPr/>
        </p:nvPicPr>
        <p:blipFill>
          <a:blip r:embed="rId4" cstate="print"/>
          <a:srcRect/>
          <a:stretch>
            <a:fillRect/>
          </a:stretch>
        </p:blipFill>
        <p:spPr bwMode="auto">
          <a:xfrm rot="5400000">
            <a:off x="-17635" y="2775412"/>
            <a:ext cx="3349775" cy="2682544"/>
          </a:xfrm>
          <a:prstGeom prst="rect">
            <a:avLst/>
          </a:prstGeom>
          <a:noFill/>
          <a:ln w="9525">
            <a:noFill/>
            <a:miter lim="800000"/>
            <a:headEnd/>
            <a:tailEnd/>
          </a:ln>
        </p:spPr>
      </p:pic>
      <p:pic>
        <p:nvPicPr>
          <p:cNvPr id="25614" name="Picture 14" descr="DSCF0020"/>
          <p:cNvPicPr>
            <a:picLocks noChangeAspect="1" noChangeArrowheads="1"/>
          </p:cNvPicPr>
          <p:nvPr/>
        </p:nvPicPr>
        <p:blipFill>
          <a:blip r:embed="rId5" cstate="print"/>
          <a:srcRect/>
          <a:stretch>
            <a:fillRect/>
          </a:stretch>
        </p:blipFill>
        <p:spPr bwMode="auto">
          <a:xfrm rot="5400000">
            <a:off x="2799491" y="3965066"/>
            <a:ext cx="2718748" cy="2190103"/>
          </a:xfrm>
          <a:prstGeom prst="rect">
            <a:avLst/>
          </a:prstGeom>
          <a:noFill/>
          <a:ln w="9525">
            <a:noFill/>
            <a:miter lim="800000"/>
            <a:headEnd/>
            <a:tailEnd/>
          </a:ln>
        </p:spPr>
      </p:pic>
    </p:spTree>
    <p:extLst>
      <p:ext uri="{BB962C8B-B14F-4D97-AF65-F5344CB8AC3E}">
        <p14:creationId xmlns:p14="http://schemas.microsoft.com/office/powerpoint/2010/main" val="25899864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Carmen</a:t>
            </a:r>
            <a:endParaRPr lang="en-GB" dirty="0"/>
          </a:p>
        </p:txBody>
      </p:sp>
      <p:sp>
        <p:nvSpPr>
          <p:cNvPr id="3" name="Text Placeholder 2"/>
          <p:cNvSpPr>
            <a:spLocks noGrp="1"/>
          </p:cNvSpPr>
          <p:nvPr>
            <p:ph type="body" idx="1"/>
          </p:nvPr>
        </p:nvSpPr>
        <p:spPr/>
        <p:txBody>
          <a:bodyPr/>
          <a:lstStyle/>
          <a:p>
            <a:r>
              <a:rPr lang="en-GB" dirty="0" smtClean="0"/>
              <a:t>A sighted verbal imaging teacher at the Metropolitan Museum of Art, New York, US</a:t>
            </a:r>
            <a:endParaRPr lang="en-GB" dirty="0"/>
          </a:p>
        </p:txBody>
      </p:sp>
    </p:spTree>
    <p:extLst>
      <p:ext uri="{BB962C8B-B14F-4D97-AF65-F5344CB8AC3E}">
        <p14:creationId xmlns:p14="http://schemas.microsoft.com/office/powerpoint/2010/main" val="12383057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220135" cy="1499616"/>
          </a:xfrm>
        </p:spPr>
        <p:txBody>
          <a:bodyPr/>
          <a:lstStyle/>
          <a:p>
            <a:r>
              <a:rPr lang="en-GB" dirty="0" smtClean="0"/>
              <a:t>Carmen: Teacher at the Metropolitan Museum</a:t>
            </a:r>
            <a:endParaRPr lang="en-GB" dirty="0"/>
          </a:p>
        </p:txBody>
      </p:sp>
      <p:sp>
        <p:nvSpPr>
          <p:cNvPr id="3" name="Content Placeholder 2"/>
          <p:cNvSpPr>
            <a:spLocks noGrp="1"/>
          </p:cNvSpPr>
          <p:nvPr>
            <p:ph idx="1"/>
          </p:nvPr>
        </p:nvSpPr>
        <p:spPr>
          <a:xfrm>
            <a:off x="1024127" y="2343150"/>
            <a:ext cx="9720073" cy="3700462"/>
          </a:xfrm>
        </p:spPr>
        <p:txBody>
          <a:bodyPr>
            <a:normAutofit fontScale="92500" lnSpcReduction="20000"/>
          </a:bodyPr>
          <a:lstStyle/>
          <a:p>
            <a:r>
              <a:rPr lang="en-GB" sz="3000" dirty="0" smtClean="0"/>
              <a:t>A Spanish teacher who had first come to the US to study, and stayed</a:t>
            </a:r>
          </a:p>
          <a:p>
            <a:r>
              <a:rPr lang="en-GB" sz="3000" dirty="0" smtClean="0"/>
              <a:t>She was an art historian by training, and had studied for a PhD, but never completed</a:t>
            </a:r>
          </a:p>
          <a:p>
            <a:r>
              <a:rPr lang="en-GB" sz="3000" dirty="0" smtClean="0"/>
              <a:t>Teaching thirty years at the Met – since 1981</a:t>
            </a:r>
          </a:p>
          <a:p>
            <a:r>
              <a:rPr lang="en-GB" sz="3000" dirty="0" smtClean="0"/>
              <a:t>Taught people who were blind and visually impaired for between 20-25 years</a:t>
            </a:r>
          </a:p>
          <a:p>
            <a:r>
              <a:rPr lang="en-GB" sz="1900" dirty="0"/>
              <a:t>Hayhoe, S. (2015). An enquiry into passive inclusion and unreachable artworks at the Metropolitan Museum of Art, New York: Three case studies of verbal imaging teachers describing artworks in galleries and classrooms. Paper presented to the conference Blind Creations 2015, Royal Holloway College, University of London, Egham, Surrey, UK, 28-30 June 2015.</a:t>
            </a:r>
            <a:endParaRPr lang="en-GB" sz="1900" dirty="0" smtClean="0"/>
          </a:p>
          <a:p>
            <a:pPr marL="0" indent="0">
              <a:buNone/>
            </a:pPr>
            <a:endParaRPr lang="en-GB" dirty="0"/>
          </a:p>
        </p:txBody>
      </p:sp>
    </p:spTree>
    <p:extLst>
      <p:ext uri="{BB962C8B-B14F-4D97-AF65-F5344CB8AC3E}">
        <p14:creationId xmlns:p14="http://schemas.microsoft.com/office/powerpoint/2010/main" val="23981298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Carmen: Challenges to her social norms</a:t>
            </a:r>
            <a:endParaRPr lang="en-GB" dirty="0"/>
          </a:p>
        </p:txBody>
      </p:sp>
      <p:sp>
        <p:nvSpPr>
          <p:cNvPr id="3" name="Content Placeholder 2"/>
          <p:cNvSpPr>
            <a:spLocks noGrp="1"/>
          </p:cNvSpPr>
          <p:nvPr>
            <p:ph idx="1"/>
          </p:nvPr>
        </p:nvSpPr>
        <p:spPr>
          <a:xfrm>
            <a:off x="1024128" y="1869742"/>
            <a:ext cx="10317162" cy="4317241"/>
          </a:xfrm>
        </p:spPr>
        <p:txBody>
          <a:bodyPr>
            <a:noAutofit/>
          </a:bodyPr>
          <a:lstStyle/>
          <a:p>
            <a:pPr>
              <a:lnSpc>
                <a:spcPct val="100000"/>
              </a:lnSpc>
              <a:spcBef>
                <a:spcPts val="0"/>
              </a:spcBef>
              <a:spcAft>
                <a:spcPts val="600"/>
              </a:spcAft>
            </a:pPr>
            <a:r>
              <a:rPr lang="en-GB" dirty="0"/>
              <a:t>Carmen: The </a:t>
            </a:r>
            <a:r>
              <a:rPr lang="en-GB" dirty="0" smtClean="0"/>
              <a:t>first person I taught was totally blind. And I fell in love with the way of teaching. I was not supposed to be doing it. I was a lecturer and I was asked to show up to guide somebody who was blind, and they asked me if I would go. And I never forget the first picture I [described], it was a Rubens. It was a picture of himself, his wife and his child. </a:t>
            </a:r>
            <a:r>
              <a:rPr lang="en-GB" dirty="0" smtClean="0">
                <a:solidFill>
                  <a:srgbClr val="FF0000"/>
                </a:solidFill>
              </a:rPr>
              <a:t>And to me it was a miracle, because the person was totally blind and they started asking me questions.  And I realised that I was looking at the picture for the first time…</a:t>
            </a:r>
          </a:p>
          <a:p>
            <a:pPr>
              <a:lnSpc>
                <a:spcPct val="100000"/>
              </a:lnSpc>
              <a:spcBef>
                <a:spcPts val="0"/>
              </a:spcBef>
              <a:spcAft>
                <a:spcPts val="600"/>
              </a:spcAft>
            </a:pPr>
            <a:r>
              <a:rPr lang="en-GB" dirty="0" smtClean="0"/>
              <a:t>Me: Were they asking about colour?</a:t>
            </a:r>
          </a:p>
          <a:p>
            <a:pPr>
              <a:lnSpc>
                <a:spcPct val="100000"/>
              </a:lnSpc>
              <a:spcBef>
                <a:spcPts val="0"/>
              </a:spcBef>
              <a:spcAft>
                <a:spcPts val="600"/>
              </a:spcAft>
            </a:pPr>
            <a:r>
              <a:rPr lang="en-GB" dirty="0" smtClean="0"/>
              <a:t>Carmen: Colours, brush work, and parts of the picture – and this is a picture that I know very well because it is right in my field, 17</a:t>
            </a:r>
            <a:r>
              <a:rPr lang="en-GB" baseline="30000" dirty="0" smtClean="0"/>
              <a:t>th</a:t>
            </a:r>
            <a:r>
              <a:rPr lang="en-GB" dirty="0" smtClean="0"/>
              <a:t> Century – they would ask me things and I would say “it is a nice day,” and then they would say “so the sky is blue, or it has a few clouds” and I would tell myself that I had never seen the clouds before. And they would say “on top of their heads there is sky?” And I would look up and I would say, “oh, there is a pergola.” And I would say [to myself] thirty years and I have never seen the pergola.</a:t>
            </a:r>
            <a:endParaRPr lang="en-GB" dirty="0"/>
          </a:p>
        </p:txBody>
      </p:sp>
    </p:spTree>
    <p:extLst>
      <p:ext uri="{BB962C8B-B14F-4D97-AF65-F5344CB8AC3E}">
        <p14:creationId xmlns:p14="http://schemas.microsoft.com/office/powerpoint/2010/main" val="147577339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Carmen: experience of verbal imaging</a:t>
            </a:r>
            <a:endParaRPr lang="en-GB" dirty="0"/>
          </a:p>
        </p:txBody>
      </p:sp>
      <p:sp>
        <p:nvSpPr>
          <p:cNvPr id="3" name="Content Placeholder 2"/>
          <p:cNvSpPr>
            <a:spLocks noGrp="1"/>
          </p:cNvSpPr>
          <p:nvPr>
            <p:ph idx="1"/>
          </p:nvPr>
        </p:nvSpPr>
        <p:spPr/>
        <p:txBody>
          <a:bodyPr>
            <a:noAutofit/>
          </a:bodyPr>
          <a:lstStyle/>
          <a:p>
            <a:r>
              <a:rPr lang="en-GB" sz="2400" dirty="0" smtClean="0"/>
              <a:t>“Doing verbal imaging is a guide for me. They are my guide. They are the ones that ask the relevant questions. They are the ones that guide me through the picture.”</a:t>
            </a:r>
          </a:p>
          <a:p>
            <a:r>
              <a:rPr lang="en-GB" sz="2400" dirty="0" smtClean="0"/>
              <a:t>Me: So later blind people, what kind of things will they say [referring to older people who have lost their sight]…?</a:t>
            </a:r>
          </a:p>
          <a:p>
            <a:r>
              <a:rPr lang="en-GB" sz="2400" dirty="0" smtClean="0"/>
              <a:t>Carmen: I find them very different. Many of the people who come to the museum who have macular degeneration, I find that they want to almost imprint the picture into their minds… I had this wonderful woman, who we’d worked with her for years and years, and she was always making photos of art. Everything [was] perfect, so she would say, “Do I remember well that the flowers are on the work? Were the flowers really pink like I remember?””</a:t>
            </a:r>
          </a:p>
        </p:txBody>
      </p:sp>
    </p:spTree>
    <p:extLst>
      <p:ext uri="{BB962C8B-B14F-4D97-AF65-F5344CB8AC3E}">
        <p14:creationId xmlns:p14="http://schemas.microsoft.com/office/powerpoint/2010/main" val="4836459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Carmen: the particularities of language  </a:t>
            </a:r>
            <a:endParaRPr lang="en-GB" dirty="0"/>
          </a:p>
        </p:txBody>
      </p:sp>
      <p:sp>
        <p:nvSpPr>
          <p:cNvPr id="3" name="Content Placeholder 2"/>
          <p:cNvSpPr>
            <a:spLocks noGrp="1"/>
          </p:cNvSpPr>
          <p:nvPr>
            <p:ph idx="1"/>
          </p:nvPr>
        </p:nvSpPr>
        <p:spPr>
          <a:xfrm>
            <a:off x="1024128" y="2084832"/>
            <a:ext cx="9720073" cy="4430268"/>
          </a:xfrm>
        </p:spPr>
        <p:txBody>
          <a:bodyPr>
            <a:normAutofit lnSpcReduction="10000"/>
          </a:bodyPr>
          <a:lstStyle/>
          <a:p>
            <a:r>
              <a:rPr lang="en-GB" sz="2400" dirty="0" smtClean="0"/>
              <a:t>“Me: Is there a difference between the questions a person who is blind will ask you and a person with sight will ask you, beyond [the questions of perception]</a:t>
            </a:r>
          </a:p>
          <a:p>
            <a:r>
              <a:rPr lang="en-GB" sz="2400" dirty="0" smtClean="0"/>
              <a:t>Carmen: [People with sight] have much lower expectations. People with sight, they don’t see anything. With people with sight we tell them, “Stop!” With my gallery talks I say, “take two minutes to look at the picture.” Because nobody looks at pictures… That’s why I worry about people, that they don’t see…” For me, it’s like they are all blind, I have to teach them how to see.”</a:t>
            </a:r>
          </a:p>
          <a:p>
            <a:r>
              <a:rPr lang="en-GB" sz="2400" dirty="0" smtClean="0"/>
              <a:t>“Me: For [people who are blind] is it more about the technical aspects of the painting, the historical era, the setting?</a:t>
            </a:r>
          </a:p>
          <a:p>
            <a:r>
              <a:rPr lang="en-GB" sz="2400" dirty="0" smtClean="0"/>
              <a:t>Carmen: I find that there is a combination… Different people, who are sighted and blind, are interested in different things... I just don’t see much difference to be honest with you.”</a:t>
            </a:r>
          </a:p>
          <a:p>
            <a:endParaRPr lang="en-GB" dirty="0"/>
          </a:p>
        </p:txBody>
      </p:sp>
    </p:spTree>
    <p:extLst>
      <p:ext uri="{BB962C8B-B14F-4D97-AF65-F5344CB8AC3E}">
        <p14:creationId xmlns:p14="http://schemas.microsoft.com/office/powerpoint/2010/main" val="2004263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139741" cy="1499616"/>
          </a:xfrm>
        </p:spPr>
        <p:txBody>
          <a:bodyPr/>
          <a:lstStyle/>
          <a:p>
            <a:r>
              <a:rPr lang="en-GB" dirty="0" smtClean="0"/>
              <a:t>Carmen: Addendum to Hume - The importance of environment</a:t>
            </a:r>
            <a:endParaRPr lang="en-GB" dirty="0"/>
          </a:p>
        </p:txBody>
      </p:sp>
      <p:sp>
        <p:nvSpPr>
          <p:cNvPr id="3" name="Content Placeholder 2"/>
          <p:cNvSpPr>
            <a:spLocks noGrp="1"/>
          </p:cNvSpPr>
          <p:nvPr>
            <p:ph idx="1"/>
          </p:nvPr>
        </p:nvSpPr>
        <p:spPr>
          <a:xfrm>
            <a:off x="1024127" y="2362828"/>
            <a:ext cx="10139741" cy="3966535"/>
          </a:xfrm>
        </p:spPr>
        <p:txBody>
          <a:bodyPr>
            <a:noAutofit/>
          </a:bodyPr>
          <a:lstStyle/>
          <a:p>
            <a:pPr>
              <a:lnSpc>
                <a:spcPct val="100000"/>
              </a:lnSpc>
              <a:spcBef>
                <a:spcPts val="0"/>
              </a:spcBef>
              <a:spcAft>
                <a:spcPts val="600"/>
              </a:spcAft>
            </a:pPr>
            <a:r>
              <a:rPr lang="en-GB" sz="2800" dirty="0"/>
              <a:t>“Carmen: I </a:t>
            </a:r>
            <a:r>
              <a:rPr lang="en-GB" sz="2800" dirty="0" smtClean="0"/>
              <a:t>always want to bring the [blind person] in front of the picture. This is because I want them to know what distance they are… It is the ambience, it is the smell. It is the noise. It is the other people, the other reactions. And I really do think that when you have them [blind visitors] in front of the work of art there is a connection, not just the eyes… There’s a reason I don’t want to see El Greco on a print. It’s worse. I need to be in front of El Greco to see the work. That’s what moves me. I don’t want to cheat somebody who is blind and show them a print.”</a:t>
            </a:r>
          </a:p>
        </p:txBody>
      </p:sp>
    </p:spTree>
    <p:extLst>
      <p:ext uri="{BB962C8B-B14F-4D97-AF65-F5344CB8AC3E}">
        <p14:creationId xmlns:p14="http://schemas.microsoft.com/office/powerpoint/2010/main" val="30277622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Conclusions</a:t>
            </a:r>
            <a:endParaRPr lang="en-US" dirty="0"/>
          </a:p>
        </p:txBody>
      </p:sp>
      <p:sp>
        <p:nvSpPr>
          <p:cNvPr id="5" name="Text Placeholder 4"/>
          <p:cNvSpPr>
            <a:spLocks noGrp="1"/>
          </p:cNvSpPr>
          <p:nvPr>
            <p:ph type="body" idx="1"/>
          </p:nvPr>
        </p:nvSpPr>
        <p:spPr/>
        <p:txBody>
          <a:bodyPr/>
          <a:lstStyle/>
          <a:p>
            <a:r>
              <a:rPr lang="en-GB" dirty="0" smtClean="0"/>
              <a:t>Secondary Findings – Passive Inclusion in the Museum</a:t>
            </a:r>
            <a:endParaRPr lang="en-GB" dirty="0"/>
          </a:p>
        </p:txBody>
      </p:sp>
    </p:spTree>
    <p:extLst>
      <p:ext uri="{BB962C8B-B14F-4D97-AF65-F5344CB8AC3E}">
        <p14:creationId xmlns:p14="http://schemas.microsoft.com/office/powerpoint/2010/main" val="1936423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Three primary conclusions </a:t>
            </a:r>
            <a:endParaRPr lang="en-US" dirty="0"/>
          </a:p>
        </p:txBody>
      </p:sp>
      <p:sp>
        <p:nvSpPr>
          <p:cNvPr id="5" name="Content Placeholder 4"/>
          <p:cNvSpPr>
            <a:spLocks noGrp="1"/>
          </p:cNvSpPr>
          <p:nvPr>
            <p:ph idx="1"/>
          </p:nvPr>
        </p:nvSpPr>
        <p:spPr>
          <a:xfrm>
            <a:off x="1024127" y="2327720"/>
            <a:ext cx="9720073" cy="4023360"/>
          </a:xfrm>
        </p:spPr>
        <p:txBody>
          <a:bodyPr>
            <a:noAutofit/>
          </a:bodyPr>
          <a:lstStyle/>
          <a:p>
            <a:r>
              <a:rPr lang="en-GB" sz="2800" dirty="0" smtClean="0"/>
              <a:t>Previous </a:t>
            </a:r>
            <a:r>
              <a:rPr lang="en-GB" sz="2800" dirty="0"/>
              <a:t>literature has focused too heavily on the understanding that </a:t>
            </a:r>
            <a:r>
              <a:rPr lang="en-GB" sz="2800" dirty="0" smtClean="0"/>
              <a:t>inclusion </a:t>
            </a:r>
            <a:r>
              <a:rPr lang="en-GB" sz="2800" dirty="0"/>
              <a:t>in the museum is premised primarily on </a:t>
            </a:r>
            <a:r>
              <a:rPr lang="en-GB" sz="2800" dirty="0" smtClean="0"/>
              <a:t>touch, and therefore “purely” visual concepts cannot be understood</a:t>
            </a:r>
          </a:p>
          <a:p>
            <a:r>
              <a:rPr lang="en-GB" sz="2800" dirty="0" smtClean="0"/>
              <a:t>Case studies show </a:t>
            </a:r>
            <a:r>
              <a:rPr lang="en-GB" sz="2800" u="sng" dirty="0" smtClean="0"/>
              <a:t>Perceptualists and </a:t>
            </a:r>
            <a:r>
              <a:rPr lang="en-GB" sz="2800" u="sng" dirty="0" err="1"/>
              <a:t>M</a:t>
            </a:r>
            <a:r>
              <a:rPr lang="en-GB" sz="2800" u="sng" dirty="0" err="1" smtClean="0"/>
              <a:t>etaphysicists</a:t>
            </a:r>
            <a:r>
              <a:rPr lang="en-GB" sz="2800" u="sng" dirty="0" smtClean="0"/>
              <a:t> are </a:t>
            </a:r>
            <a:r>
              <a:rPr lang="en-GB" sz="2800" dirty="0" smtClean="0"/>
              <a:t>wrong: concepts are not specific to inherent knowledge or individual perceptions</a:t>
            </a:r>
          </a:p>
          <a:p>
            <a:r>
              <a:rPr lang="en-GB" sz="2800" dirty="0" smtClean="0"/>
              <a:t>Blind people should be included in all aspects of visual culture, with an understanding that they are capable of developing the conception through language and environment</a:t>
            </a:r>
            <a:endParaRPr lang="en-US" sz="2800" dirty="0"/>
          </a:p>
        </p:txBody>
      </p:sp>
    </p:spTree>
    <p:extLst>
      <p:ext uri="{BB962C8B-B14F-4D97-AF65-F5344CB8AC3E}">
        <p14:creationId xmlns:p14="http://schemas.microsoft.com/office/powerpoint/2010/main" val="3326859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Esref</a:t>
            </a:r>
            <a:r>
              <a:rPr lang="en-US" dirty="0" smtClean="0"/>
              <a:t> </a:t>
            </a:r>
            <a:r>
              <a:rPr lang="en-US" dirty="0" err="1" smtClean="0"/>
              <a:t>Armagan</a:t>
            </a:r>
            <a:r>
              <a:rPr lang="en-US" dirty="0" smtClean="0"/>
              <a:t>: a painter born totally blind</a:t>
            </a:r>
            <a:endParaRPr lang="en-US" dirty="0"/>
          </a:p>
        </p:txBody>
      </p:sp>
      <p:sp>
        <p:nvSpPr>
          <p:cNvPr id="2" name="Content Placeholder 1"/>
          <p:cNvSpPr>
            <a:spLocks noGrp="1"/>
          </p:cNvSpPr>
          <p:nvPr>
            <p:ph idx="1"/>
          </p:nvPr>
        </p:nvSpPr>
        <p:spPr>
          <a:xfrm>
            <a:off x="1024128" y="2286000"/>
            <a:ext cx="9720073" cy="4023360"/>
          </a:xfrm>
        </p:spPr>
        <p:txBody>
          <a:bodyPr anchor="ctr" anchorCtr="0"/>
          <a:lstStyle/>
          <a:p>
            <a:r>
              <a:rPr lang="en-US" sz="3600" dirty="0" err="1"/>
              <a:t>Esref</a:t>
            </a:r>
            <a:r>
              <a:rPr lang="en-US" sz="3600" dirty="0"/>
              <a:t> is a Turkish man, who was born without function in his eyes.  Thus he has no </a:t>
            </a:r>
            <a:r>
              <a:rPr lang="en-US" sz="3600" i="1" dirty="0"/>
              <a:t>visual</a:t>
            </a:r>
            <a:r>
              <a:rPr lang="en-US" sz="3600" dirty="0"/>
              <a:t> imagination or experience. He is responsible for the paintings on the previous slide.</a:t>
            </a:r>
          </a:p>
          <a:p>
            <a:endParaRPr lang="en-GB" dirty="0"/>
          </a:p>
        </p:txBody>
      </p:sp>
    </p:spTree>
    <p:extLst>
      <p:ext uri="{BB962C8B-B14F-4D97-AF65-F5344CB8AC3E}">
        <p14:creationId xmlns:p14="http://schemas.microsoft.com/office/powerpoint/2010/main" val="27381325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How did </a:t>
            </a:r>
            <a:r>
              <a:rPr lang="en-GB" dirty="0" err="1" smtClean="0"/>
              <a:t>Esref</a:t>
            </a:r>
            <a:r>
              <a:rPr lang="en-GB" dirty="0" smtClean="0"/>
              <a:t> learn to draw and paint?</a:t>
            </a:r>
            <a:endParaRPr lang="en-GB" dirty="0"/>
          </a:p>
        </p:txBody>
      </p:sp>
      <p:sp>
        <p:nvSpPr>
          <p:cNvPr id="3" name="Content Placeholder 2"/>
          <p:cNvSpPr>
            <a:spLocks noGrp="1"/>
          </p:cNvSpPr>
          <p:nvPr>
            <p:ph idx="1"/>
          </p:nvPr>
        </p:nvSpPr>
        <p:spPr/>
        <p:txBody>
          <a:bodyPr>
            <a:noAutofit/>
          </a:bodyPr>
          <a:lstStyle/>
          <a:p>
            <a:pPr>
              <a:buFont typeface="Arial" panose="020B0604020202020204" pitchFamily="34" charset="0"/>
              <a:buChar char="•"/>
            </a:pPr>
            <a:r>
              <a:rPr lang="en-GB" sz="2800" dirty="0" smtClean="0"/>
              <a:t>He was born without the use of his eyes, into a working class family with little education</a:t>
            </a:r>
          </a:p>
          <a:p>
            <a:pPr>
              <a:buFont typeface="Arial" panose="020B0604020202020204" pitchFamily="34" charset="0"/>
              <a:buChar char="•"/>
            </a:pPr>
            <a:r>
              <a:rPr lang="en-GB" sz="2800" dirty="0" smtClean="0"/>
              <a:t>He was not sent to school – it was unusual for blind children from his area of Turkey to attend school’s for the blind</a:t>
            </a:r>
          </a:p>
          <a:p>
            <a:pPr>
              <a:buFont typeface="Arial" panose="020B0604020202020204" pitchFamily="34" charset="0"/>
              <a:buChar char="•"/>
            </a:pPr>
            <a:r>
              <a:rPr lang="en-GB" sz="2800" dirty="0" smtClean="0"/>
              <a:t>He was </a:t>
            </a:r>
            <a:r>
              <a:rPr lang="en-GB" sz="2800" b="1" u="sng" dirty="0" smtClean="0"/>
              <a:t>not told </a:t>
            </a:r>
            <a:r>
              <a:rPr lang="en-GB" sz="2800" dirty="0" smtClean="0"/>
              <a:t>he could not draw or paint</a:t>
            </a:r>
          </a:p>
          <a:p>
            <a:pPr>
              <a:buFont typeface="Arial" panose="020B0604020202020204" pitchFamily="34" charset="0"/>
              <a:buChar char="•"/>
            </a:pPr>
            <a:r>
              <a:rPr lang="en-GB" sz="2800" dirty="0" smtClean="0"/>
              <a:t>He drew because there was little else to do</a:t>
            </a:r>
          </a:p>
          <a:p>
            <a:pPr>
              <a:buFont typeface="Arial" panose="020B0604020202020204" pitchFamily="34" charset="0"/>
              <a:buChar char="•"/>
            </a:pPr>
            <a:r>
              <a:rPr lang="en-GB" sz="2800" dirty="0" smtClean="0"/>
              <a:t>He became bored and asked people what was around him</a:t>
            </a:r>
          </a:p>
          <a:p>
            <a:pPr>
              <a:buFont typeface="Arial" panose="020B0604020202020204" pitchFamily="34" charset="0"/>
              <a:buChar char="•"/>
            </a:pPr>
            <a:r>
              <a:rPr lang="en-GB" sz="2800" dirty="0"/>
              <a:t>He drew items on card to understand </a:t>
            </a:r>
            <a:r>
              <a:rPr lang="en-GB" sz="2800" dirty="0" smtClean="0"/>
              <a:t>them</a:t>
            </a:r>
            <a:endParaRPr lang="en-GB" sz="2800" dirty="0"/>
          </a:p>
        </p:txBody>
      </p:sp>
    </p:spTree>
    <p:extLst>
      <p:ext uri="{BB962C8B-B14F-4D97-AF65-F5344CB8AC3E}">
        <p14:creationId xmlns:p14="http://schemas.microsoft.com/office/powerpoint/2010/main" val="35848388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buFont typeface="Arial" panose="020B0604020202020204" pitchFamily="34" charset="0"/>
              <a:buChar char="•"/>
            </a:pPr>
            <a:r>
              <a:rPr lang="en-GB" sz="2800" dirty="0" smtClean="0"/>
              <a:t>Drawing on card gave him a tactile line, he could use to understand lines and concepts understood as visual</a:t>
            </a:r>
          </a:p>
          <a:p>
            <a:pPr>
              <a:buFont typeface="Arial" panose="020B0604020202020204" pitchFamily="34" charset="0"/>
              <a:buChar char="•"/>
            </a:pPr>
            <a:r>
              <a:rPr lang="en-GB" sz="2800" dirty="0" smtClean="0"/>
              <a:t>He </a:t>
            </a:r>
            <a:r>
              <a:rPr lang="en-GB" sz="2800" dirty="0"/>
              <a:t>asked people about the visual elements of the things that he drew</a:t>
            </a:r>
          </a:p>
          <a:p>
            <a:pPr>
              <a:buFont typeface="Arial" panose="020B0604020202020204" pitchFamily="34" charset="0"/>
              <a:buChar char="•"/>
            </a:pPr>
            <a:r>
              <a:rPr lang="en-GB" sz="2800" dirty="0"/>
              <a:t>He incorporated these things into his drawings</a:t>
            </a:r>
          </a:p>
          <a:p>
            <a:pPr>
              <a:buFont typeface="Arial" panose="020B0604020202020204" pitchFamily="34" charset="0"/>
              <a:buChar char="•"/>
            </a:pPr>
            <a:r>
              <a:rPr lang="en-GB" sz="2800" dirty="0"/>
              <a:t>He was told about colour, shade and </a:t>
            </a:r>
            <a:r>
              <a:rPr lang="en-GB" sz="2800" dirty="0" smtClean="0"/>
              <a:t>foreshortening</a:t>
            </a:r>
            <a:endParaRPr lang="en-GB" sz="2800" dirty="0"/>
          </a:p>
          <a:p>
            <a:pPr>
              <a:buFont typeface="Arial" panose="020B0604020202020204" pitchFamily="34" charset="0"/>
              <a:buChar char="•"/>
            </a:pPr>
            <a:r>
              <a:rPr lang="en-GB" sz="2800" dirty="0"/>
              <a:t>He began to incorporate these into his paintings and </a:t>
            </a:r>
            <a:r>
              <a:rPr lang="en-GB" sz="2800" dirty="0" smtClean="0"/>
              <a:t>images</a:t>
            </a:r>
            <a:endParaRPr lang="en-GB" sz="2800" dirty="0"/>
          </a:p>
        </p:txBody>
      </p:sp>
    </p:spTree>
    <p:extLst>
      <p:ext uri="{BB962C8B-B14F-4D97-AF65-F5344CB8AC3E}">
        <p14:creationId xmlns:p14="http://schemas.microsoft.com/office/powerpoint/2010/main" val="1975103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Critical Dualism &amp; Critical Proof</a:t>
            </a:r>
            <a:endParaRPr lang="en-GB" dirty="0"/>
          </a:p>
        </p:txBody>
      </p:sp>
      <p:sp>
        <p:nvSpPr>
          <p:cNvPr id="5" name="Text Placeholder 4"/>
          <p:cNvSpPr>
            <a:spLocks noGrp="1"/>
          </p:cNvSpPr>
          <p:nvPr>
            <p:ph type="body" idx="1"/>
          </p:nvPr>
        </p:nvSpPr>
        <p:spPr/>
        <p:txBody>
          <a:bodyPr/>
          <a:lstStyle/>
          <a:p>
            <a:r>
              <a:rPr lang="en-GB" dirty="0" smtClean="0"/>
              <a:t>Karl Popper’s</a:t>
            </a:r>
            <a:r>
              <a:rPr lang="en-GB" dirty="0"/>
              <a:t> </a:t>
            </a:r>
            <a:r>
              <a:rPr lang="en-GB" dirty="0" smtClean="0"/>
              <a:t>theory on the ontology and epistemology of facts and social norms from Protagoras</a:t>
            </a:r>
            <a:endParaRPr lang="en-GB" dirty="0"/>
          </a:p>
        </p:txBody>
      </p:sp>
    </p:spTree>
    <p:extLst>
      <p:ext uri="{BB962C8B-B14F-4D97-AF65-F5344CB8AC3E}">
        <p14:creationId xmlns:p14="http://schemas.microsoft.com/office/powerpoint/2010/main" val="4288752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Karl Popper on Plato’s ideas on laws</a:t>
            </a:r>
            <a:endParaRPr lang="en-GB" dirty="0"/>
          </a:p>
        </p:txBody>
      </p:sp>
      <p:sp>
        <p:nvSpPr>
          <p:cNvPr id="3" name="Content Placeholder 2"/>
          <p:cNvSpPr>
            <a:spLocks noGrp="1"/>
          </p:cNvSpPr>
          <p:nvPr>
            <p:ph idx="1"/>
          </p:nvPr>
        </p:nvSpPr>
        <p:spPr>
          <a:xfrm>
            <a:off x="1024127" y="2248605"/>
            <a:ext cx="9720073" cy="4193138"/>
          </a:xfrm>
        </p:spPr>
        <p:txBody>
          <a:bodyPr>
            <a:noAutofit/>
          </a:bodyPr>
          <a:lstStyle/>
          <a:p>
            <a:r>
              <a:rPr lang="en-GB" sz="2400" dirty="0" smtClean="0"/>
              <a:t>At the time of Protagoras, some 500 BC, there was a debate on the nature of laws – these were divided into human laws and natural laws</a:t>
            </a:r>
          </a:p>
          <a:p>
            <a:r>
              <a:rPr lang="en-GB" sz="2400" dirty="0" smtClean="0"/>
              <a:t>Popper referred to these as “facts” and “norms”</a:t>
            </a:r>
          </a:p>
          <a:p>
            <a:r>
              <a:rPr lang="en-GB" sz="2400" dirty="0" smtClean="0"/>
              <a:t>These two forms of phenomena can be illustrated as follows:</a:t>
            </a:r>
          </a:p>
          <a:p>
            <a:pPr lvl="1"/>
            <a:r>
              <a:rPr lang="en-GB" sz="2400" dirty="0"/>
              <a:t>Human </a:t>
            </a:r>
            <a:r>
              <a:rPr lang="en-GB" sz="2400" i="1" dirty="0"/>
              <a:t>laws</a:t>
            </a:r>
            <a:r>
              <a:rPr lang="en-GB" sz="2400" dirty="0"/>
              <a:t>:</a:t>
            </a:r>
          </a:p>
          <a:p>
            <a:pPr lvl="2"/>
            <a:r>
              <a:rPr lang="en-GB" sz="2400" dirty="0"/>
              <a:t>It is wrong to steal (Social norm)</a:t>
            </a:r>
          </a:p>
          <a:p>
            <a:pPr lvl="1"/>
            <a:r>
              <a:rPr lang="en-GB" sz="2400" dirty="0" smtClean="0"/>
              <a:t>Natural </a:t>
            </a:r>
            <a:r>
              <a:rPr lang="en-GB" sz="2400" i="1" dirty="0" smtClean="0"/>
              <a:t>laws</a:t>
            </a:r>
            <a:r>
              <a:rPr lang="en-GB" sz="2400" dirty="0" smtClean="0"/>
              <a:t>:</a:t>
            </a:r>
          </a:p>
          <a:p>
            <a:pPr lvl="2"/>
            <a:r>
              <a:rPr lang="en-GB" sz="2400" dirty="0" smtClean="0"/>
              <a:t>The sun rises in the east and sets in the West (Natural fact)</a:t>
            </a:r>
          </a:p>
          <a:p>
            <a:pPr lvl="2"/>
            <a:r>
              <a:rPr lang="en-GB" sz="2400" dirty="0" smtClean="0"/>
              <a:t>In 2015, many British people believe it is wrong to steal (Sociological fact)</a:t>
            </a:r>
          </a:p>
          <a:p>
            <a:pPr marL="128016" lvl="1" indent="0">
              <a:buNone/>
            </a:pPr>
            <a:r>
              <a:rPr lang="en-GB" sz="1600" dirty="0"/>
              <a:t>Popper, K. (1966). The open society and its enemies: Volume 1 The spell of Plato (5</a:t>
            </a:r>
            <a:r>
              <a:rPr lang="en-GB" sz="1600" baseline="30000" dirty="0"/>
              <a:t>th</a:t>
            </a:r>
            <a:r>
              <a:rPr lang="en-GB" sz="1600" dirty="0"/>
              <a:t> Edition). London: Routledge</a:t>
            </a:r>
            <a:r>
              <a:rPr lang="en-GB" sz="1600" dirty="0" smtClean="0"/>
              <a:t>.</a:t>
            </a:r>
            <a:endParaRPr lang="en-GB" sz="1600" dirty="0"/>
          </a:p>
        </p:txBody>
      </p:sp>
    </p:spTree>
    <p:extLst>
      <p:ext uri="{BB962C8B-B14F-4D97-AF65-F5344CB8AC3E}">
        <p14:creationId xmlns:p14="http://schemas.microsoft.com/office/powerpoint/2010/main" val="37156989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p:cNvSpPr>
            <a:spLocks noGrp="1"/>
          </p:cNvSpPr>
          <p:nvPr>
            <p:ph type="title"/>
          </p:nvPr>
        </p:nvSpPr>
        <p:spPr/>
        <p:txBody>
          <a:bodyPr/>
          <a:lstStyle/>
          <a:p>
            <a:r>
              <a:rPr lang="en-GB" dirty="0" smtClean="0"/>
              <a:t>Critical dualism </a:t>
            </a:r>
            <a:r>
              <a:rPr lang="en-GB" dirty="0" err="1" smtClean="0"/>
              <a:t>problematised</a:t>
            </a:r>
            <a:endParaRPr lang="en-GB" dirty="0"/>
          </a:p>
        </p:txBody>
      </p:sp>
      <p:sp>
        <p:nvSpPr>
          <p:cNvPr id="18" name="Text Placeholder 17"/>
          <p:cNvSpPr>
            <a:spLocks noGrp="1"/>
          </p:cNvSpPr>
          <p:nvPr>
            <p:ph type="body" idx="1"/>
          </p:nvPr>
        </p:nvSpPr>
        <p:spPr/>
        <p:txBody>
          <a:bodyPr/>
          <a:lstStyle/>
          <a:p>
            <a:r>
              <a:rPr lang="en-GB" dirty="0" smtClean="0"/>
              <a:t>Empirical dichotomy </a:t>
            </a:r>
            <a:endParaRPr lang="en-GB" dirty="0"/>
          </a:p>
        </p:txBody>
      </p:sp>
      <p:graphicFrame>
        <p:nvGraphicFramePr>
          <p:cNvPr id="11" name="Content Placeholder 10"/>
          <p:cNvGraphicFramePr>
            <a:graphicFrameLocks noGrp="1"/>
          </p:cNvGraphicFramePr>
          <p:nvPr>
            <p:ph sz="half" idx="2"/>
            <p:extLst>
              <p:ext uri="{D42A27DB-BD31-4B8C-83A1-F6EECF244321}">
                <p14:modId xmlns:p14="http://schemas.microsoft.com/office/powerpoint/2010/main" val="119960136"/>
              </p:ext>
            </p:extLst>
          </p:nvPr>
        </p:nvGraphicFramePr>
        <p:xfrm>
          <a:off x="1023938" y="2968019"/>
          <a:ext cx="4753166" cy="33407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Text Placeholder 18"/>
          <p:cNvSpPr>
            <a:spLocks noGrp="1"/>
          </p:cNvSpPr>
          <p:nvPr>
            <p:ph type="body" sz="quarter" idx="3"/>
          </p:nvPr>
        </p:nvSpPr>
        <p:spPr/>
        <p:txBody>
          <a:bodyPr/>
          <a:lstStyle/>
          <a:p>
            <a:r>
              <a:rPr lang="en-GB" dirty="0" smtClean="0"/>
              <a:t>Biased dichotomy</a:t>
            </a:r>
            <a:endParaRPr lang="en-GB" dirty="0"/>
          </a:p>
        </p:txBody>
      </p:sp>
      <p:graphicFrame>
        <p:nvGraphicFramePr>
          <p:cNvPr id="14" name="Content Placeholder 13"/>
          <p:cNvGraphicFramePr>
            <a:graphicFrameLocks noGrp="1"/>
          </p:cNvGraphicFramePr>
          <p:nvPr>
            <p:ph sz="quarter" idx="4"/>
            <p:extLst>
              <p:ext uri="{D42A27DB-BD31-4B8C-83A1-F6EECF244321}">
                <p14:modId xmlns:p14="http://schemas.microsoft.com/office/powerpoint/2010/main" val="1367055174"/>
              </p:ext>
            </p:extLst>
          </p:nvPr>
        </p:nvGraphicFramePr>
        <p:xfrm>
          <a:off x="6328109" y="2967038"/>
          <a:ext cx="4754563" cy="334168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16" name="Straight Connector 15"/>
          <p:cNvCxnSpPr/>
          <p:nvPr/>
        </p:nvCxnSpPr>
        <p:spPr>
          <a:xfrm>
            <a:off x="5884164" y="2286000"/>
            <a:ext cx="0" cy="4278573"/>
          </a:xfrm>
          <a:prstGeom prst="line">
            <a:avLst/>
          </a:prstGeom>
          <a:ln w="41275">
            <a:gradFill>
              <a:gsLst>
                <a:gs pos="0">
                  <a:schemeClr val="accent1">
                    <a:lumMod val="5000"/>
                    <a:lumOff val="95000"/>
                  </a:schemeClr>
                </a:gs>
                <a:gs pos="43000">
                  <a:schemeClr val="accent1">
                    <a:lumMod val="45000"/>
                    <a:lumOff val="55000"/>
                  </a:schemeClr>
                </a:gs>
                <a:gs pos="63000">
                  <a:schemeClr val="accent1">
                    <a:lumMod val="45000"/>
                    <a:lumOff val="55000"/>
                  </a:schemeClr>
                </a:gs>
                <a:gs pos="100000">
                  <a:schemeClr val="accent1">
                    <a:lumMod val="30000"/>
                    <a:lumOff val="70000"/>
                  </a:schemeClr>
                </a:gs>
              </a:gsLst>
              <a:lin ang="5400000" scaled="1"/>
            </a:gradFill>
            <a:beve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860409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3118</TotalTime>
  <Words>3584</Words>
  <Application>Microsoft Office PowerPoint</Application>
  <PresentationFormat>Widescreen</PresentationFormat>
  <Paragraphs>146</Paragraphs>
  <Slides>38</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Tw Cen MT</vt:lpstr>
      <vt:lpstr>Tw Cen MT Condensed</vt:lpstr>
      <vt:lpstr>Wingdings 3</vt:lpstr>
      <vt:lpstr>Integral</vt:lpstr>
      <vt:lpstr>Keynote Presentation University of Thessaly, Greece Saturday 17th October 2015</vt:lpstr>
      <vt:lpstr>Why do we think that blind people cannot understand visual arts?</vt:lpstr>
      <vt:lpstr>A question: What is possible to explain to a person born blind?</vt:lpstr>
      <vt:lpstr>Esref Armagan: a painter born totally blind</vt:lpstr>
      <vt:lpstr>How did Esref learn to draw and paint?</vt:lpstr>
      <vt:lpstr>PowerPoint Presentation</vt:lpstr>
      <vt:lpstr>Critical Dualism &amp; Critical Proof</vt:lpstr>
      <vt:lpstr>Karl Popper on Plato’s ideas on laws</vt:lpstr>
      <vt:lpstr>Critical dualism problematised</vt:lpstr>
      <vt:lpstr>How do academics define creativity, artistic Imagination and the institution of museums</vt:lpstr>
      <vt:lpstr>Two traditional Philosophical schools of thought on blindness</vt:lpstr>
      <vt:lpstr>The Metaphysicist: 15th Century philosophy  of Da Vinci</vt:lpstr>
      <vt:lpstr>Descartes: The original Perceptualist</vt:lpstr>
      <vt:lpstr>Boyle: colour as natural law</vt:lpstr>
      <vt:lpstr>Locke: perception and metaphysics defined</vt:lpstr>
      <vt:lpstr>Berkeley: The empirical testing of Locke</vt:lpstr>
      <vt:lpstr>Diderot’s Essay on the Blind for Those Who See (first published 1749)</vt:lpstr>
      <vt:lpstr>Hume: perception as the only experience </vt:lpstr>
      <vt:lpstr>Question</vt:lpstr>
      <vt:lpstr>Twentieth century philosophies of arts and museums</vt:lpstr>
      <vt:lpstr>contemporary studies of blindness and arts</vt:lpstr>
      <vt:lpstr>Gombrich on visual art as natural law </vt:lpstr>
      <vt:lpstr>Bourdieu on museums as natural law</vt:lpstr>
      <vt:lpstr>Revesz’s study on arts and blindness as natural law</vt:lpstr>
      <vt:lpstr>Two Case studies of blind arts learners</vt:lpstr>
      <vt:lpstr>Anna</vt:lpstr>
      <vt:lpstr>Anna: Student preparing for art college</vt:lpstr>
      <vt:lpstr>Anna: often within expected social norms</vt:lpstr>
      <vt:lpstr>Anna: however, tested norms using colour</vt:lpstr>
      <vt:lpstr>Anna: art adapted to incorporate colour</vt:lpstr>
      <vt:lpstr>Carmen</vt:lpstr>
      <vt:lpstr>Carmen: Teacher at the Metropolitan Museum</vt:lpstr>
      <vt:lpstr>Carmen: Challenges to her social norms</vt:lpstr>
      <vt:lpstr>Carmen: experience of verbal imaging</vt:lpstr>
      <vt:lpstr>Carmen: the particularities of language  </vt:lpstr>
      <vt:lpstr>Carmen: Addendum to Hume - The importance of environment</vt:lpstr>
      <vt:lpstr>Conclusions</vt:lpstr>
      <vt:lpstr>Three primary conclusions </vt:lpstr>
    </vt:vector>
  </TitlesOfParts>
  <Company>Canterbury Christ Church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Creativity Imagination &amp; PlAY</dc:title>
  <dc:creator>Hayhoe, Simon (simon.hayhoe@canterbury.ac.uk)</dc:creator>
  <cp:lastModifiedBy>simon</cp:lastModifiedBy>
  <cp:revision>159</cp:revision>
  <dcterms:created xsi:type="dcterms:W3CDTF">2014-10-01T14:58:10Z</dcterms:created>
  <dcterms:modified xsi:type="dcterms:W3CDTF">2015-12-29T13:01:25Z</dcterms:modified>
</cp:coreProperties>
</file>